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2" r:id="rId3"/>
    <p:sldId id="263" r:id="rId4"/>
    <p:sldId id="295" r:id="rId5"/>
    <p:sldId id="273" r:id="rId6"/>
    <p:sldId id="274" r:id="rId7"/>
    <p:sldId id="275" r:id="rId8"/>
    <p:sldId id="277" r:id="rId9"/>
    <p:sldId id="30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47" d="100"/>
          <a:sy n="47" d="100"/>
        </p:scale>
        <p:origin x="7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34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17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45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857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886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505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328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734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713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72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7C8F4-42C2-4F6D-A17C-AB818FB424E9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76502-65EE-46F2-A59C-F2187CA8B70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77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مـيـلاد عــلــم الـجـبـر وتـطـوره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الـمـختـصـون في تـاريخ الريـاضـات مجمعـون على أن الجـبـر مـادة متفـرعـة من الريـاضـيـات،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ولكنـهـا مستقلـة في أدواتـهـا، ووسائلـهـا وبراهينـهـا، ومياديـن تطبيقـاتها.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وهم متفقـون على أن ميـلاد الـجـبـر يعود إلى كتاب صغير الحجـم، ظـهـر في أيام حكم الخليفة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الـمـأمـون بن هـارون الرشيد (175ه/ 813 ـــ 229ه/833 )، ألفه عالم من بيت الحكمة،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هـو محمد بن موسـى الخوارزمي ( ت 238ه/850 ) أصـلـه من خوارزم (في أوزباكستان)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هـذا الكتاب في الجبر، وليس له عنوان محدد ولكن الخوارزمي ذكر في مقدمته «... ألفت من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حساب الجبر والمقابلة كتابا مختصـرا ... </a:t>
            </a:r>
            <a:r>
              <a:rPr lang="ar-DZ" sz="32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»</a:t>
            </a:r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.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فأطلق الباحثون المختصون في تاريخ الرياضيات على هذا الكتاب اسـم  « المختصر في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حـسـاب الجـبـر والمقابلـة» .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ومنذ بداية القـرن 9 م ظهرت كتب في الجبر، منها كتاب سـنـد بن عـلـي، وكتـاب عبد الحميد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بين تـرك، وبعـد انتشـار كتاب الخوارزمـي ادعـى بن برزة أن كـتـاب جـده ابن تـرك أسبق من </a:t>
            </a:r>
            <a:endParaRPr lang="en-US" sz="3200" b="1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76054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5049"/>
          </a:xfrm>
        </p:spPr>
        <p:txBody>
          <a:bodyPr/>
          <a:lstStyle/>
          <a:p>
            <a:pPr algn="ctr"/>
            <a:r>
              <a:rPr lang="ar-SA" sz="35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5- النهضة العلمية العربية الإسلامية</a:t>
            </a:r>
            <a:endParaRPr lang="ar-DZ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060174"/>
            <a:ext cx="12192000" cy="5797826"/>
          </a:xfrm>
        </p:spPr>
        <p:txBody>
          <a:bodyPr>
            <a:normAutofit/>
          </a:bodyPr>
          <a:lstStyle/>
          <a:p>
            <a:pPr marL="342900" lvl="0" indent="-342900" algn="just" rtl="1" eaLnBrk="0" fontAlgn="base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Simplified Arabic" panose="02020603050405020304" pitchFamily="18" charset="-78"/>
              <a:buChar char="-"/>
            </a:pPr>
            <a:r>
              <a:rPr lang="ar-SA" sz="3200" b="1" dirty="0">
                <a:solidFill>
                  <a:srgbClr val="FF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Simplified Arabic" panose="02020603050405020304" pitchFamily="18" charset="-78"/>
              </a:rPr>
              <a:t>كتاب الجبر والمقابلة للخوارزمي</a:t>
            </a:r>
            <a:endParaRPr lang="ar-SA" sz="3200" b="1" spc="-20" dirty="0">
              <a:latin typeface="Simplified Arabic" panose="02020603050405020304" pitchFamily="18" charset="-78"/>
              <a:ea typeface="Times New Roman" panose="02020603050405020304" pitchFamily="18" charset="0"/>
              <a:cs typeface="Simplified Arabic" panose="02020603050405020304" pitchFamily="18" charset="-78"/>
            </a:endParaRP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3200" spc="-2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وقد أصبح كتاب الجبر والمقابلة مصدرًا أساسيًّا في الرياضيات في الجامعات الأوروبية حتى القرن السادس عشر، وكان معظم ما ألَّفه مَن خلفه في علم الجبر مستنِدًا إليه. 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3200" spc="-2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وقد نقله من اللغة العربيَّة إلى اللاتينيَّة روبرت أوف </a:t>
            </a:r>
            <a:r>
              <a:rPr lang="ar-SA" sz="3200" spc="-2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ش</a:t>
            </a:r>
            <a:r>
              <a:rPr lang="ar-DZ" sz="3200" spc="-2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ـ</a:t>
            </a:r>
            <a:r>
              <a:rPr lang="ar-SA" sz="3200" spc="-2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س</a:t>
            </a:r>
            <a:r>
              <a:rPr lang="ar-DZ" sz="3200" spc="-2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ـ</a:t>
            </a:r>
            <a:r>
              <a:rPr lang="ar-SA" sz="3200" spc="-2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ت</a:t>
            </a:r>
            <a:r>
              <a:rPr lang="ar-DZ" sz="3200" spc="-2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ـ</a:t>
            </a:r>
            <a:r>
              <a:rPr lang="ar-SA" sz="3200" spc="-2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ر</a:t>
            </a:r>
            <a:r>
              <a:rPr lang="fr-FR" sz="3200" spc="-2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(Robert </a:t>
            </a:r>
            <a:r>
              <a:rPr lang="fr-FR" sz="3200" spc="-2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of Chester)</a:t>
            </a:r>
            <a:r>
              <a:rPr lang="ar-SA" sz="3200" spc="-2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، فاستنارت به أوربا. 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3200" spc="-2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وحديثًا حقَّق الدكتوران علي مصطفى مشرفة ومحمد مرسي هذا الكتاب، وذلك في سنة 1968م.</a:t>
            </a:r>
          </a:p>
          <a:p>
            <a:pPr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32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وقد أكمل المسيرة بعد الخوارزمي أبو كامل شجاع المصري، وأَبو بكر الكرخي، وعمر الخيام، وغيرهم من علماء المسلمين الذي نبغوا في هذا المجال</a:t>
            </a:r>
            <a:r>
              <a:rPr lang="fr-FR" sz="32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  <a:endParaRPr lang="en-US" sz="3200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r" rtl="1"/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4183435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1675"/>
          </a:xfrm>
        </p:spPr>
        <p:txBody>
          <a:bodyPr/>
          <a:lstStyle/>
          <a:p>
            <a:pPr algn="ctr"/>
            <a:r>
              <a:rPr lang="ar-SA" sz="35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5- النهضة العلمية العربية الإسلامية</a:t>
            </a:r>
            <a:endParaRPr lang="ar-DZ" dirty="0"/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61925" y="1433047"/>
            <a:ext cx="3137866" cy="4663217"/>
          </a:xfrm>
          <a:prstGeom prst="rect">
            <a:avLst/>
          </a:prstGeom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19061" y="1219200"/>
            <a:ext cx="8560904" cy="5638800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lnSpc>
                <a:spcPct val="120000"/>
              </a:lnSpc>
              <a:buNone/>
            </a:pPr>
            <a:r>
              <a:rPr lang="ar-SA" b="1" dirty="0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1- الجبر</a:t>
            </a:r>
          </a:p>
          <a:p>
            <a:pPr algn="just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SA" sz="3000" b="1" spc="-50" dirty="0" smtClean="0">
                <a:solidFill>
                  <a:prstClr val="black"/>
                </a:solidFill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علم الجبر أبدعه </a:t>
            </a:r>
            <a:r>
              <a:rPr lang="ar-DZ" sz="3000" b="1" spc="-5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أبو عبد الله محمد بن موسى الخوارزمي الذي</a:t>
            </a:r>
            <a:r>
              <a:rPr lang="ar-DZ" sz="3000" b="1" spc="-50" dirty="0">
                <a:solidFill>
                  <a:prstClr val="black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 ولد سنة 164ه، وتوفي سنة 235ه (780-850م)، </a:t>
            </a:r>
            <a:r>
              <a:rPr lang="ar-DZ" sz="3000" b="1" spc="-5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المكنى </a:t>
            </a:r>
            <a:r>
              <a:rPr lang="ar-DZ" sz="3000" b="1" spc="-50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بالخوارزمي وأبـي </a:t>
            </a:r>
            <a:r>
              <a:rPr lang="ar-DZ" sz="3000" b="1" spc="-50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جعفر.</a:t>
            </a:r>
          </a:p>
          <a:p>
            <a:pPr algn="just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000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وحسب بعض الروايات فقد انتقلت عائلته من مدينة خوارزم الأوزبكية في إقليم خراسان الإسلامي </a:t>
            </a:r>
            <a:r>
              <a:rPr lang="ar-DZ" sz="3000" b="1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(وتسمى </a:t>
            </a:r>
            <a:r>
              <a:rPr lang="ar-DZ" sz="3000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’’</a:t>
            </a:r>
            <a:r>
              <a:rPr lang="ar-DZ" sz="3000" b="1" dirty="0" err="1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خيوا</a:t>
            </a:r>
            <a:r>
              <a:rPr lang="ar-DZ" sz="3000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‘‘ في العصر الحالي، في جمهورية أوزبكستان) إلى بغداد في العراق.</a:t>
            </a:r>
            <a:r>
              <a:rPr lang="ar-DZ" sz="3000" b="1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algn="just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000" b="1" dirty="0">
                <a:solidFill>
                  <a:prstClr val="black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وتُجمع المصادر التاريخية والموسوعات العلمية على أنه عربي مسلم.</a:t>
            </a:r>
            <a:endParaRPr lang="ar-DZ" sz="3000" b="1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ar-DZ" sz="3000" b="1" dirty="0">
                <a:solidFill>
                  <a:prstClr val="black"/>
                </a:solidFill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وهو عالم رياضيات وفلك وجغرافيا. و</a:t>
            </a:r>
            <a:r>
              <a:rPr lang="ar-DZ" sz="3000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يعتبر من أوائل علماء الرياضيات المسلمين </a:t>
            </a:r>
            <a:r>
              <a:rPr lang="ar-DZ" sz="3000" b="1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الذين </a:t>
            </a:r>
            <a:r>
              <a:rPr lang="ar-DZ" sz="3000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ساهمت </a:t>
            </a:r>
            <a:r>
              <a:rPr lang="ar-DZ" sz="3000" b="1" dirty="0" smtClean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أعمالهم </a:t>
            </a:r>
            <a:r>
              <a:rPr lang="ar-DZ" sz="3000" b="1" dirty="0">
                <a:latin typeface="Simplified Arabic" panose="02020603050405020304" pitchFamily="18" charset="-78"/>
                <a:ea typeface="Calibri" panose="020F0502020204030204" pitchFamily="34" charset="0"/>
                <a:cs typeface="Simplified Arabic" panose="02020603050405020304" pitchFamily="18" charset="-78"/>
              </a:rPr>
              <a:t>بدور كبير في تقدم الرياضيات في عصره.</a:t>
            </a:r>
          </a:p>
          <a:p>
            <a:pPr algn="just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ar-DZ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algn="just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dirty="0">
              <a:latin typeface="Simplified Arabic" panose="02020603050405020304" pitchFamily="18" charset="-78"/>
              <a:ea typeface="Calibri" panose="020F0502020204030204" pitchFamily="34" charset="0"/>
              <a:cs typeface="Simplified Arabic" panose="02020603050405020304" pitchFamily="18" charset="-78"/>
            </a:endParaRPr>
          </a:p>
          <a:p>
            <a:pPr marL="0" indent="0" algn="r" rtl="1">
              <a:buNone/>
            </a:pPr>
            <a:endParaRPr lang="ar-DZ" dirty="0"/>
          </a:p>
        </p:txBody>
      </p:sp>
    </p:spTree>
    <p:extLst>
      <p:ext uri="{BB962C8B-B14F-4D97-AF65-F5344CB8AC3E}">
        <p14:creationId xmlns:p14="http://schemas.microsoft.com/office/powerpoint/2010/main" val="4109437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219353"/>
            <a:ext cx="10515600" cy="575779"/>
          </a:xfrm>
        </p:spPr>
        <p:txBody>
          <a:bodyPr/>
          <a:lstStyle/>
          <a:p>
            <a:pPr algn="ctr"/>
            <a:r>
              <a:rPr lang="ar-SA" sz="35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Simplified Arabic" panose="02020603050405020304" pitchFamily="18" charset="-78"/>
              </a:rPr>
              <a:t>5- النهضة العلمية العربية الإسلامية</a:t>
            </a:r>
            <a:endParaRPr lang="ar-DZ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33403" y="1074518"/>
            <a:ext cx="2832100" cy="4832613"/>
          </a:xfrm>
          <a:prstGeom prst="rect">
            <a:avLst/>
          </a:prstGeom>
        </p:spPr>
      </p:pic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313043" y="1179443"/>
            <a:ext cx="8454887" cy="5261114"/>
          </a:xfrm>
        </p:spPr>
        <p:txBody>
          <a:bodyPr>
            <a:normAutofit/>
          </a:bodyPr>
          <a:lstStyle/>
          <a:p>
            <a:pPr marL="0" lvl="0" indent="0" algn="just" rt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ar-DZ" dirty="0">
              <a:solidFill>
                <a:prstClr val="black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DZ" dirty="0"/>
          </a:p>
        </p:txBody>
      </p:sp>
      <p:sp>
        <p:nvSpPr>
          <p:cNvPr id="3" name="Rectangle 2"/>
          <p:cNvSpPr/>
          <p:nvPr/>
        </p:nvSpPr>
        <p:spPr>
          <a:xfrm>
            <a:off x="3365503" y="1013552"/>
            <a:ext cx="8693976" cy="3666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Simplified Arabic" panose="02020603050405020304" pitchFamily="18" charset="-78"/>
              <a:buChar char="-"/>
            </a:pPr>
            <a:r>
              <a:rPr lang="ar-SA" sz="2700" dirty="0">
                <a:solidFill>
                  <a:srgbClr val="FF0000"/>
                </a:solidFill>
                <a:ea typeface="Times New Roman" panose="02020603050405020304" pitchFamily="18" charset="0"/>
                <a:cs typeface="Simplified Arabic" panose="02020603050405020304" pitchFamily="18" charset="-78"/>
              </a:rPr>
              <a:t>كتاب الجبر والمقابلة للخوارزمي</a:t>
            </a:r>
            <a:endParaRPr lang="en-US" sz="27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27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يُعَدُّ كتاب الخوارزمي (الجبر والمقابلة) الكتاب الرئيس الذي دَرَس فيه تحويل المعادلات وحلِّها. </a:t>
            </a:r>
          </a:p>
          <a:p>
            <a:pPr marL="457200" indent="-457200" algn="just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ar-SA" sz="27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وفي مقدِّمته بيَّن كيف أن الخليفة المأمون هو الذي طلب منه تأليفه، وقد ترجمه إلى اللاتينيَّة (</a:t>
            </a:r>
            <a:r>
              <a:rPr lang="ar-SA" sz="27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جير</a:t>
            </a:r>
            <a:r>
              <a:rPr lang="ar-DZ" sz="27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ا</a:t>
            </a:r>
            <a:r>
              <a:rPr lang="ar-SA" sz="2700" dirty="0" err="1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رْدو</a:t>
            </a:r>
            <a:r>
              <a:rPr lang="ar-SA" sz="27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sz="27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دي </a:t>
            </a:r>
            <a:r>
              <a:rPr lang="ar-SA" sz="2700" dirty="0" err="1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كريمونا</a:t>
            </a:r>
            <a:r>
              <a:rPr lang="fr-FR" sz="27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Gerardo de </a:t>
            </a:r>
            <a:r>
              <a:rPr lang="fr-FR" sz="2700" dirty="0" err="1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Crimona</a:t>
            </a:r>
            <a:r>
              <a:rPr lang="fr-FR" sz="27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 </a:t>
            </a:r>
            <a:r>
              <a:rPr lang="ar-SA" sz="2700" dirty="0" smtClean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)، </a:t>
            </a:r>
            <a:r>
              <a:rPr lang="ar-SA" sz="27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ونشر النصَّ العربي روزن مع ترجمة إنجليزية في لندن سنة 1851م</a:t>
            </a:r>
            <a:r>
              <a:rPr lang="fr-FR" sz="2700" dirty="0">
                <a:latin typeface="Simplified Arabic" panose="02020603050405020304" pitchFamily="18" charset="-78"/>
                <a:ea typeface="Times New Roman" panose="02020603050405020304" pitchFamily="18" charset="0"/>
                <a:cs typeface="Simplified Arabic" panose="02020603050405020304" pitchFamily="18" charset="-78"/>
              </a:rPr>
              <a:t>.</a:t>
            </a:r>
          </a:p>
          <a:p>
            <a:pPr algn="just" rtl="1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27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381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28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وبعـد </a:t>
            </a:r>
            <a:r>
              <a:rPr lang="ar-DZ" sz="28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انتشـار كتاب الخوارزمـي ادعـى بن برزة أن كـتـاب جـده ابن تـرك أسبق من </a:t>
            </a:r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كـتـاب الخوارزمـي، ولكن 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الـريـاضـي المصـري الـبـارز، أبـا كـامـل شجـاع بن أسـلـم ( توفي حوالي 340ه/ 951م ) فـنّـد هـذا الادعـاء 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ورده ، وأكـد في كتابه الكـامـل في الـجـبـر أن الأسبقية في الـجـبـر هـي للخـوارزمـي لا لغيره. </a:t>
            </a:r>
          </a:p>
          <a:p>
            <a:pPr algn="r" rtl="1"/>
            <a:endParaRPr lang="ar-DZ" sz="2800" b="1" dirty="0" smtClean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DZ" sz="39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الخوارزمـي</a:t>
            </a:r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هـو محمـد بن موسـي الـخْـوارزمــي أصله من خـوارزم ( أوزبـاكـسـتـان حاليا ) ، عـاش في بغـداد، وربما ولـد 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فيها، برع في العلوم واشتـهـر فيهـا، فضـمـه لخليفة الـمـأمـون إلى بيت الحكمة، كأحـد العلمـاء الباحثيـن،  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الفـلـك والـرصـد</a:t>
            </a:r>
            <a:r>
              <a:rPr lang="ar-DZ" sz="2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والـريـاضـيـات، لـه فيهـا </a:t>
            </a:r>
            <a:r>
              <a:rPr lang="ar-DZ" sz="2800" b="1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تآليف</a:t>
            </a:r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منـهـا: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1 )  كـتـاب الـمـخـتـصـر في الـجـبـر والـمـقـابلـة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2 ) </a:t>
            </a:r>
            <a:r>
              <a:rPr lang="ar-DZ" sz="2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كـتـاب </a:t>
            </a:r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الـحـسـاب الـهـنـدي 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3 ) </a:t>
            </a:r>
            <a:r>
              <a:rPr lang="ar-DZ" sz="2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كـتـاب </a:t>
            </a:r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الأزيـاج الـفـلــكـيـة ( جمـع زيـج وهـو جـدول فـلـكـي ) </a:t>
            </a:r>
          </a:p>
          <a:p>
            <a:pPr algn="r" rtl="1"/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4 ) كـتـاب </a:t>
            </a:r>
            <a:r>
              <a:rPr lang="ar-DZ" sz="2800" b="1" dirty="0" err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الأســطــرلاب</a:t>
            </a:r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( آلـة فـلـكـيـة )</a:t>
            </a:r>
            <a:endParaRPr lang="en-US" sz="3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0614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فـي سنة 1968م قـام الباحـثـان الكبيران الأستـاذان عـلـي مصطـفـى مـشـرّفـة، ومحـمــد مـرســي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أحـمـد بنـشـر كتـاب الخـوارزمـي من مخطوطاته، بعـنـوان «كـتـاب حـسـاب </a:t>
            </a:r>
            <a:r>
              <a:rPr lang="ar-DZ" sz="32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الجـبـر والمقابلـة «</a:t>
            </a:r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لمحمد بن موسى الخوارزمـي. وهو عنوان لم يذكره الخوارزمي، ولكنهما ذكراه هـكـذا لتمـيـيـزه.</a:t>
            </a:r>
            <a:endParaRPr lang="ar-DZ" sz="3200" b="1" dirty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DZ" sz="3200" b="1" dirty="0" smtClean="0">
              <a:solidFill>
                <a:srgbClr val="FF00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مـضـمـون كـتـاب « المختصر </a:t>
            </a:r>
            <a:r>
              <a:rPr lang="ar-DZ" sz="32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</a:t>
            </a:r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حـسـاب </a:t>
            </a:r>
            <a:r>
              <a:rPr lang="ar-DZ" sz="32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الجـبـر </a:t>
            </a:r>
            <a:r>
              <a:rPr lang="ar-DZ" sz="32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والمقابلـة »</a:t>
            </a:r>
            <a:r>
              <a:rPr lang="ar-DZ" sz="32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يتكون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هـذا الكتاب من قسمين: </a:t>
            </a:r>
          </a:p>
          <a:p>
            <a:pPr algn="r" rtl="1"/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القسم الأول (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حوالي </a:t>
            </a:r>
            <a:r>
              <a:rPr lang="fr-FR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37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%</a:t>
            </a:r>
            <a:r>
              <a:rPr lang="ar-DZ" sz="28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والقـسـم الثـاني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حوالي </a:t>
            </a:r>
            <a:r>
              <a:rPr lang="fr-FR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63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fr-FR" sz="2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%</a:t>
            </a:r>
            <a:r>
              <a:rPr lang="ar-DZ" sz="28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 منه، وفي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الفـصـل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الأول:</a:t>
            </a:r>
            <a:endParaRPr lang="ar-DZ" sz="3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1 ) تـذكـيـر بـنـظـام الـعـدّ العـشـري</a:t>
            </a:r>
          </a:p>
          <a:p>
            <a:pPr algn="r" rtl="1"/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2 ) تـعـريف عـنـاصـر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الجبر والـمـقـابـلـة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، وهــي ثـلاثــة: الـجـذر والـمـال والـعــدد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الـمـفـرد.</a:t>
            </a:r>
            <a:endParaRPr lang="ar-DZ" sz="3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DZ" sz="3000" b="1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الــجـذر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وهـو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كل </a:t>
            </a:r>
            <a:r>
              <a:rPr lang="ar-DZ" sz="3000" b="1" dirty="0" err="1">
                <a:latin typeface="Simplified Arabic" panose="02020603050405020304" pitchFamily="18" charset="-78"/>
                <a:cs typeface="Simplified Arabic" panose="02020603050405020304" pitchFamily="18" charset="-78"/>
              </a:rPr>
              <a:t>شيئ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 مضروب في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نفسه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الـواحـد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وما فوقه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الأعـداد وما دونه من الكـسـور.</a:t>
            </a:r>
          </a:p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الــمــال وهو اجتمـع من الجـذر الـمـضـروب في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نـفـسـه.</a:t>
            </a:r>
            <a:endParaRPr lang="ar-DZ" sz="3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الـعــدد الـمـفـرد، وهو كل 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مـلـفــوظ </a:t>
            </a:r>
            <a:r>
              <a:rPr lang="ar-DZ" sz="3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به من الـعـدد، بلا نـسـبة إلـى جـذر أو إلــى مـال</a:t>
            </a:r>
            <a:r>
              <a:rPr lang="ar-DZ" sz="30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ar-DZ" sz="30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4697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pPr algn="r" rtl="1"/>
            <a:r>
              <a:rPr lang="ar-DZ" sz="36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تـصـنـيـف المـعـادلات في كـتـاب </a:t>
            </a:r>
            <a:r>
              <a:rPr lang="ar-DZ" sz="36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الـجـبـر </a:t>
            </a:r>
            <a:r>
              <a:rPr lang="ar-DZ" sz="36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للخوارزمـي</a:t>
            </a:r>
          </a:p>
          <a:p>
            <a:pPr algn="r" rtl="1"/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صـنف الخوارزمي المعادلات من الدرجتين الأولـى والثانيـة إلـى 6 معـادلات </a:t>
            </a:r>
          </a:p>
          <a:p>
            <a:pPr algn="r" rtl="1"/>
            <a:r>
              <a:rPr lang="ar-DZ" sz="36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أولا: المعـادلات من د1 ، وسـمــاها المعادلات المفردة، وهـي ثلاث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r" rtl="1"/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خ1 ) : أمـوال تـعـدل جـذورا </a:t>
            </a:r>
          </a:p>
          <a:p>
            <a:pPr algn="r" rtl="1"/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خ2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 : أمـوال تـعـدل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عــددا</a:t>
            </a:r>
          </a:p>
          <a:p>
            <a:pPr algn="r" rtl="1"/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خ3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 :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جـذور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تـعـدل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عــددا</a:t>
            </a:r>
          </a:p>
          <a:p>
            <a:pPr algn="r" rtl="1"/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هـذه المعادلات كل طرف ينفـرد بنوع واحـد من الـعـنـاصـر الجبرية</a:t>
            </a:r>
            <a:endParaRPr lang="ar-DZ" sz="3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DZ" sz="36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ثـانـيـا: </a:t>
            </a:r>
            <a:r>
              <a:rPr lang="ar-DZ" sz="36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المعـادلات من </a:t>
            </a:r>
            <a:r>
              <a:rPr lang="ar-DZ" sz="36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د2 </a:t>
            </a:r>
            <a:r>
              <a:rPr lang="ar-DZ" sz="36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، وسـمــاها المعادلات </a:t>
            </a:r>
            <a:r>
              <a:rPr lang="ar-DZ" sz="3600" b="1" dirty="0" smtClean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المـقـتـرنـة</a:t>
            </a:r>
            <a:r>
              <a:rPr lang="ar-DZ" sz="3600" b="1" dirty="0">
                <a:solidFill>
                  <a:srgbClr val="FF00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، وهـي ثلاث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r" rtl="1"/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خ4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 : أمـوال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وجـذور تـعـدل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جـذورا </a:t>
            </a:r>
          </a:p>
          <a:p>
            <a:pPr algn="r" rtl="1"/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خ5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 : أمـوال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وأعـداد تـعـدل جـذورا</a:t>
            </a:r>
            <a:endParaRPr lang="ar-DZ" sz="3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(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خ6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) :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جـذور وأعــداد </a:t>
            </a:r>
            <a:r>
              <a:rPr lang="ar-DZ" sz="36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تـعـدل </a:t>
            </a:r>
            <a:r>
              <a:rPr lang="ar-DZ" sz="3600" b="1" dirty="0" smtClean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أمـوالا</a:t>
            </a:r>
            <a:endParaRPr lang="ar-DZ" sz="3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ar-DZ" sz="3600" b="1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520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187569"/>
                <a:ext cx="12192000" cy="6858000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DZ" sz="3000" b="1" dirty="0" smtClean="0"/>
                  <a:t>إذا رمـزنـا ، للـمـال بالـرمـز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r>
                  <a:rPr lang="ar-DZ" sz="3000" b="1" dirty="0" smtClean="0"/>
                  <a:t> يكـون جـذر الـمـال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ar-DZ" sz="3000" b="1" dirty="0" smtClean="0"/>
                  <a:t> ، وعـنـدئـذ: </a:t>
                </a:r>
              </a:p>
              <a:p>
                <a:pPr marL="0" indent="0" algn="r" rtl="1">
                  <a:buNone/>
                </a:pPr>
                <a:r>
                  <a:rPr lang="ar-DZ" sz="3000" b="1" dirty="0"/>
                  <a:t> </a:t>
                </a:r>
                <a:r>
                  <a:rPr lang="ar-DZ" sz="3000" b="1" dirty="0" smtClean="0"/>
                  <a:t>الــمـفــردة الأولـى  (خ 1) وهـي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أمـوال تعدل جـذورا</a:t>
                </a:r>
                <a:r>
                  <a:rPr lang="ar-DZ" sz="3000" b="1" dirty="0" smtClean="0"/>
                  <a:t>  تـكـتـب بالـشكـل    </a:t>
                </a:r>
                <a14:m>
                  <m:oMath xmlns:m="http://schemas.openxmlformats.org/officeDocument/2006/math">
                    <m:r>
                      <a:rPr lang="fr-FR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ar-DZ" sz="3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ar-DZ" sz="3000" b="1" i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</a:t>
                </a: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K1</a:t>
                </a: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</a:p>
              <a:p>
                <a:pPr marL="0" indent="0" algn="r" rtl="1">
                  <a:buNone/>
                </a:pPr>
                <a:endParaRPr lang="ar-DZ" sz="3000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و</a:t>
                </a:r>
                <a:r>
                  <a:rPr lang="ar-DZ" sz="3000" b="1" dirty="0" smtClean="0"/>
                  <a:t>المـفـردة الثـانيـة  </a:t>
                </a:r>
                <a:r>
                  <a:rPr lang="ar-DZ" sz="3000" b="1" dirty="0"/>
                  <a:t>(خ </a:t>
                </a:r>
                <a:r>
                  <a:rPr lang="ar-DZ" sz="3000" b="1" dirty="0" smtClean="0"/>
                  <a:t>2) </a:t>
                </a:r>
                <a:r>
                  <a:rPr lang="ar-DZ" sz="3000" b="1" dirty="0"/>
                  <a:t>وهـي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أمـوال تعدل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عــددا</a:t>
                </a:r>
                <a:r>
                  <a:rPr lang="ar-DZ" sz="3000" b="1" dirty="0" smtClean="0"/>
                  <a:t>   تـكـتـب بالـشكـل  </a:t>
                </a:r>
                <a14:m>
                  <m:oMath xmlns:m="http://schemas.openxmlformats.org/officeDocument/2006/math">
                    <m:r>
                      <a:rPr lang="ar-DZ" sz="30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 </m:t>
                    </m:r>
                    <m:r>
                      <a:rPr lang="fr-FR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ar-DZ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fr-FR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</a:t>
                </a: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(</a:t>
                </a:r>
                <a:r>
                  <a:rPr lang="fr-FR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K2</a:t>
                </a: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endParaRPr lang="fr-FR" sz="3000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endParaRPr lang="fr-FR" sz="3000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و</a:t>
                </a:r>
                <a:r>
                  <a:rPr lang="ar-DZ" sz="3000" b="1" dirty="0" smtClean="0"/>
                  <a:t>المـفـردة الثـالـثـة (</a:t>
                </a:r>
                <a:r>
                  <a:rPr lang="ar-DZ" sz="3000" b="1" dirty="0"/>
                  <a:t>خ </a:t>
                </a:r>
                <a:r>
                  <a:rPr lang="ar-DZ" sz="3000" b="1" dirty="0" smtClean="0"/>
                  <a:t>3) </a:t>
                </a:r>
                <a:r>
                  <a:rPr lang="ar-DZ" sz="3000" b="1" dirty="0"/>
                  <a:t>وهـي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جـذور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تعدل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عــددا  </a:t>
                </a:r>
                <a:r>
                  <a:rPr lang="ar-DZ" sz="3000" b="1" dirty="0" smtClean="0"/>
                  <a:t>تـكـتـب بالـشكـل  </a:t>
                </a:r>
                <a14:m>
                  <m:oMath xmlns:m="http://schemas.openxmlformats.org/officeDocument/2006/math"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0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sz="30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ar-DZ" sz="3000" b="1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fr-FR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</a:t>
                </a: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(</a:t>
                </a:r>
                <a:r>
                  <a:rPr lang="fr-FR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K3</a:t>
                </a: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endParaRPr lang="fr-FR" sz="3000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algn="r" rtl="1">
                  <a:buFont typeface="Wingdings" panose="05000000000000000000" pitchFamily="2" charset="2"/>
                  <a:buChar char="q"/>
                </a:pPr>
                <a:r>
                  <a:rPr lang="fr-FR" sz="3000" b="1" dirty="0">
                    <a:latin typeface="Cambria Math" panose="02040503050406030204" pitchFamily="18" charset="0"/>
                    <a:cs typeface="Simplified Arabic" panose="02020603050405020304" pitchFamily="18" charset="-78"/>
                  </a:rPr>
                  <a:t> </a:t>
                </a:r>
                <a:r>
                  <a:rPr lang="fr-FR" sz="3000" b="1" dirty="0" smtClean="0">
                    <a:latin typeface="Cambria Math" panose="02040503050406030204" pitchFamily="18" charset="0"/>
                    <a:cs typeface="Simplified Arabic" panose="02020603050405020304" pitchFamily="18" charset="-78"/>
                  </a:rPr>
                  <a:t>  </a:t>
                </a:r>
                <a:r>
                  <a:rPr lang="ar-DZ" sz="3000" b="1" dirty="0" smtClean="0">
                    <a:latin typeface="Cambria Math" panose="02040503050406030204" pitchFamily="18" charset="0"/>
                    <a:cs typeface="Simplified Arabic" panose="02020603050405020304" pitchFamily="18" charset="-78"/>
                  </a:rPr>
                  <a:t>هـكـذا أعـطى الخوارزمي المعـادلات المـفـردة، وبهـذا التـرتيب تـحـديدا.</a:t>
                </a:r>
              </a:p>
              <a:p>
                <a:pPr algn="r" rtl="1">
                  <a:buFont typeface="Wingdings" panose="05000000000000000000" pitchFamily="2" charset="2"/>
                  <a:buChar char="q"/>
                </a:pPr>
                <a:r>
                  <a:rPr lang="ar-DZ" sz="3000" b="1" dirty="0">
                    <a:latin typeface="Cambria Math" panose="02040503050406030204" pitchFamily="18" charset="0"/>
                    <a:cs typeface="Simplified Arabic" panose="02020603050405020304" pitchFamily="18" charset="-78"/>
                  </a:rPr>
                  <a:t> </a:t>
                </a:r>
                <a:r>
                  <a:rPr lang="fr-FR" sz="3200" b="1" dirty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ar-DZ" sz="3200" b="1" dirty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في كـل هـذه الـمـعـادلات نـعــتـبـر  </a:t>
                </a:r>
                <a14:m>
                  <m:oMath xmlns:m="http://schemas.openxmlformats.org/officeDocument/2006/math"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en-US" sz="3200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fr-FR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</m:oMath>
                </a14:m>
                <a:r>
                  <a:rPr lang="en-US" sz="3200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*+</a:t>
                </a:r>
                <a:endParaRPr lang="ar-DZ" sz="3000" b="1" dirty="0" smtClean="0">
                  <a:latin typeface="Cambria Math" panose="02040503050406030204" pitchFamily="18" charset="0"/>
                  <a:cs typeface="Simplified Arabic" panose="02020603050405020304" pitchFamily="18" charset="-78"/>
                </a:endParaRPr>
              </a:p>
              <a:p>
                <a:pPr marL="0" indent="0" algn="r" rtl="1">
                  <a:buNone/>
                </a:pPr>
                <a:endParaRPr lang="ar-DZ" sz="3000" b="1" dirty="0" smtClean="0">
                  <a:latin typeface="Cambria Math" panose="02040503050406030204" pitchFamily="18" charset="0"/>
                  <a:cs typeface="Simplified Arabic" panose="02020603050405020304" pitchFamily="18" charset="-78"/>
                </a:endParaRPr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7569"/>
                <a:ext cx="12192000" cy="6858000"/>
              </a:xfrm>
              <a:blipFill rotWithShape="0">
                <a:blip r:embed="rId2"/>
                <a:stretch>
                  <a:fillRect t="-889" r="-1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958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Espace réservé du contenu 2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12192000" cy="7045569"/>
              </a:xfrm>
            </p:spPr>
            <p:txBody>
              <a:bodyPr>
                <a:normAutofit/>
              </a:bodyPr>
              <a:lstStyle/>
              <a:p>
                <a:pPr marL="0" indent="0" algn="r" rtl="1">
                  <a:buNone/>
                </a:pPr>
                <a:r>
                  <a:rPr lang="ar-DZ" sz="3000" b="1" dirty="0" smtClean="0"/>
                  <a:t>إذا رمـزنـا ،للـمـال بالـرمـز </a:t>
                </a:r>
                <a14:m>
                  <m:oMath xmlns:m="http://schemas.openxmlformats.org/officeDocument/2006/math"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r>
                  <a:rPr lang="ar-DZ" sz="3000" b="1" dirty="0" smtClean="0"/>
                  <a:t> يكـون جـذر الـمـال 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</m:oMath>
                </a14:m>
                <a:r>
                  <a:rPr lang="ar-DZ" sz="3000" b="1" dirty="0" smtClean="0"/>
                  <a:t> ، وعـنـدئـذ: </a:t>
                </a:r>
                <a:endParaRPr lang="fr-FR" sz="3000" b="1" dirty="0" smtClean="0"/>
              </a:p>
              <a:p>
                <a:pPr marL="0" indent="0" algn="l">
                  <a:buNone/>
                </a:pPr>
                <a:r>
                  <a:rPr lang="fr-FR" sz="3000" b="1" dirty="0" smtClean="0">
                    <a:cs typeface="Simplified Arabic" panose="02020603050405020304" pitchFamily="18" charset="-78"/>
                  </a:rPr>
                  <a:t>a</a:t>
                </a:r>
                <a14:m>
                  <m:oMath xmlns:m="http://schemas.openxmlformats.org/officeDocument/2006/math">
                    <m:r>
                      <a:rPr lang="fr-FR" sz="3000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, </m:t>
                    </m:r>
                    <m:r>
                      <a:rPr lang="fr-FR" sz="3000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sz="3000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,</m:t>
                    </m:r>
                    <m:r>
                      <a:rPr lang="fr-FR" sz="3000" b="1" i="1" smtClean="0">
                        <a:latin typeface="Cambria Math" panose="02040503050406030204" pitchFamily="18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sz="3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Simplified Arabic" panose="02020603050405020304" pitchFamily="18" charset="-78"/>
                      </a:rPr>
                      <m:t>∈</m:t>
                    </m:r>
                  </m:oMath>
                </a14:m>
                <a:r>
                  <a:rPr lang="ar-DZ" sz="3000" b="1" dirty="0" smtClean="0">
                    <a:latin typeface="Cambria Math" panose="02040503050406030204" pitchFamily="18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و</a:t>
                </a:r>
                <a:r>
                  <a:rPr lang="ar-DZ" sz="3000" b="1" dirty="0" smtClean="0"/>
                  <a:t>المقـتـرنـة الـرابـعـة  </a:t>
                </a:r>
                <a:r>
                  <a:rPr lang="ar-DZ" sz="3000" b="1" dirty="0"/>
                  <a:t>(خ </a:t>
                </a:r>
                <a:r>
                  <a:rPr lang="ar-DZ" sz="3000" b="1" dirty="0" smtClean="0"/>
                  <a:t>4) </a:t>
                </a:r>
                <a:r>
                  <a:rPr lang="ar-DZ" sz="3000" b="1" dirty="0"/>
                  <a:t>وهـي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أمـوال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وجـذور تعدل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عــددا</a:t>
                </a:r>
                <a:r>
                  <a:rPr lang="ar-DZ" sz="3000" b="1" dirty="0"/>
                  <a:t> تـكـتـب </a:t>
                </a:r>
                <a:r>
                  <a:rPr lang="ar-DZ" sz="3000" b="1" dirty="0" smtClean="0"/>
                  <a:t>بالـشكـل</a:t>
                </a:r>
              </a:p>
              <a:p>
                <a:pPr marL="0" indent="0" rtl="1">
                  <a:buNone/>
                </a:pPr>
                <a:r>
                  <a:rPr lang="fr-FR" b="1" dirty="0" smtClean="0"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fr-FR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                                    </m:t>
                    </m:r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</m:oMath>
                </a14:m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K4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        </a:t>
                </a:r>
                <a:endParaRPr lang="en-US" b="1" dirty="0"/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و</a:t>
                </a:r>
                <a:r>
                  <a:rPr lang="ar-DZ" sz="3000" b="1" dirty="0"/>
                  <a:t>المقـتـرنـة</a:t>
                </a:r>
                <a:r>
                  <a:rPr lang="ar-DZ" sz="3000" b="1" dirty="0" smtClean="0"/>
                  <a:t> الخـامسـة (</a:t>
                </a:r>
                <a:r>
                  <a:rPr lang="ar-DZ" sz="3000" b="1" dirty="0"/>
                  <a:t>خ </a:t>
                </a:r>
                <a:r>
                  <a:rPr lang="ar-DZ" sz="3000" b="1" dirty="0" smtClean="0"/>
                  <a:t>5) </a:t>
                </a:r>
                <a:r>
                  <a:rPr lang="ar-DZ" sz="3000" b="1" dirty="0"/>
                  <a:t>وهـي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أمـوال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وعــداد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تعدل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جـذورا</a:t>
                </a:r>
                <a:r>
                  <a:rPr lang="ar-DZ" sz="3000" b="1" dirty="0" smtClean="0"/>
                  <a:t> </a:t>
                </a:r>
                <a:r>
                  <a:rPr lang="ar-DZ" sz="3000" b="1" dirty="0"/>
                  <a:t>تـكـتـب </a:t>
                </a:r>
                <a:r>
                  <a:rPr lang="ar-DZ" sz="3000" b="1" dirty="0" smtClean="0"/>
                  <a:t>بالـشكـل</a:t>
                </a:r>
              </a:p>
              <a:p>
                <a:pPr marL="0" indent="0" rtl="1">
                  <a:buNone/>
                </a:pP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                              </a:t>
                </a:r>
                <a14:m>
                  <m:oMath xmlns:m="http://schemas.openxmlformats.org/officeDocument/2006/math">
                    <m:r>
                      <a:rPr lang="fr-FR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  <m:r>
                      <a:rPr lang="ar-DZ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en-US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K5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</a:t>
                </a:r>
                <a:r>
                  <a:rPr lang="ar-DZ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:r>
                  <a:rPr lang="fr-FR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</a:t>
                </a:r>
                <a:endParaRPr lang="en-US" b="1" dirty="0"/>
              </a:p>
              <a:p>
                <a:pPr marL="0" indent="0" algn="ctr" rtl="1">
                  <a:buNone/>
                </a:pPr>
                <a:endParaRPr lang="ar-DZ" sz="3000" b="1" dirty="0" smtClean="0"/>
              </a:p>
              <a:p>
                <a:pPr marL="0" indent="0" algn="r" rtl="1">
                  <a:buNone/>
                </a:pPr>
                <a:r>
                  <a:rPr lang="ar-DZ" sz="30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و</a:t>
                </a:r>
                <a:r>
                  <a:rPr lang="ar-DZ" sz="3000" b="1" dirty="0"/>
                  <a:t>المقـتـرنـة</a:t>
                </a:r>
                <a:r>
                  <a:rPr lang="ar-DZ" sz="3000" b="1" dirty="0" smtClean="0"/>
                  <a:t> الـسادسـة (</a:t>
                </a:r>
                <a:r>
                  <a:rPr lang="ar-DZ" sz="3000" b="1" dirty="0"/>
                  <a:t>خ </a:t>
                </a:r>
                <a:r>
                  <a:rPr lang="ar-DZ" sz="3000" b="1" dirty="0" smtClean="0"/>
                  <a:t>6) </a:t>
                </a:r>
                <a:r>
                  <a:rPr lang="ar-DZ" sz="3000" b="1" dirty="0"/>
                  <a:t>وهـي </a:t>
                </a:r>
                <a:r>
                  <a:rPr lang="ar-DZ" sz="3000" b="1" dirty="0">
                    <a:solidFill>
                      <a:srgbClr val="FF0000"/>
                    </a:solidFill>
                  </a:rPr>
                  <a:t>وجـذور </a:t>
                </a:r>
                <a:r>
                  <a:rPr lang="ar-DZ" sz="3000" b="1" dirty="0" smtClean="0">
                    <a:solidFill>
                      <a:srgbClr val="FF0000"/>
                    </a:solidFill>
                  </a:rPr>
                  <a:t>وعــدد تـعـدل أمـوالا</a:t>
                </a:r>
                <a:r>
                  <a:rPr lang="ar-DZ" sz="3000" b="1" dirty="0" smtClean="0"/>
                  <a:t> </a:t>
                </a:r>
                <a:r>
                  <a:rPr lang="ar-DZ" sz="3000" b="1" dirty="0"/>
                  <a:t>تـكـتـب بالـشكـل</a:t>
                </a:r>
                <a:endParaRPr lang="ar-DZ" sz="3000" b="1" dirty="0" smtClean="0">
                  <a:latin typeface="Cambria Math" panose="02040503050406030204" pitchFamily="18" charset="0"/>
                  <a:cs typeface="Simplified Arabic" panose="02020603050405020304" pitchFamily="18" charset="-78"/>
                </a:endParaRPr>
              </a:p>
              <a:p>
                <a:pPr marL="0" indent="0" rtl="1">
                  <a:buNone/>
                </a:pP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</a:t>
                </a:r>
                <a14:m>
                  <m:oMath xmlns:m="http://schemas.openxmlformats.org/officeDocument/2006/math">
                    <m:r>
                      <a:rPr lang="fr-FR" sz="3200" b="1" i="0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                           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ad>
                      <m:radPr>
                        <m:degHide m:val="on"/>
                        <m:ctrlP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</m:ctrlPr>
                      </m:radPr>
                      <m:deg/>
                      <m:e>
                        <m:r>
                          <a:rPr lang="en-US" sz="3200" b="1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Simplified Arabic" panose="02020603050405020304" pitchFamily="18" charset="-78"/>
                          </a:rPr>
                          <m:t>𝑿</m:t>
                        </m:r>
                      </m:e>
                    </m:rad>
                    <m:r>
                      <a:rPr lang="ar-DZ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+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=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𝑿</m:t>
                    </m:r>
                  </m:oMath>
                </a14:m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(</a:t>
                </a: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K6</a:t>
                </a:r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)</a:t>
                </a: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         </a:t>
                </a:r>
                <a:endParaRPr lang="ar-DZ" sz="3200" b="1" dirty="0" smtClean="0">
                  <a:latin typeface="Cambria Math" panose="02040503050406030204" pitchFamily="18" charset="0"/>
                  <a:ea typeface="Calibri" panose="020F0502020204030204" pitchFamily="34" charset="0"/>
                  <a:cs typeface="Simplified Arabic" panose="02020603050405020304" pitchFamily="18" charset="-78"/>
                </a:endParaRPr>
              </a:p>
              <a:p>
                <a:pPr marL="0" indent="0" algn="ctr" rtl="1">
                  <a:buNone/>
                </a:pPr>
                <a:r>
                  <a:rPr lang="fr-FR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   </a:t>
                </a:r>
                <a:r>
                  <a:rPr lang="ar-DZ" sz="3200" b="1" dirty="0" smtClean="0">
                    <a:latin typeface="Cambria Math" panose="02040503050406030204" pitchFamily="18" charset="0"/>
                    <a:ea typeface="Calibri" panose="020F0502020204030204" pitchFamily="34" charset="0"/>
                    <a:cs typeface="Simplified Arabic" panose="02020603050405020304" pitchFamily="18" charset="-78"/>
                  </a:rPr>
                  <a:t>في كـل هـذه الـمـعـادلات نـعــتـبـر  </a:t>
                </a:r>
                <a14:m>
                  <m:oMath xmlns:m="http://schemas.openxmlformats.org/officeDocument/2006/math"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𝒂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𝒃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,   </m:t>
                    </m:r>
                    <m:r>
                      <a:rPr lang="en-US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𝒄</m:t>
                    </m:r>
                    <m:r>
                      <a:rPr lang="fr-FR" sz="3200" b="1" i="1">
                        <a:latin typeface="Cambria Math" panose="02040503050406030204" pitchFamily="18" charset="0"/>
                        <a:ea typeface="Calibri" panose="020F0502020204030204" pitchFamily="34" charset="0"/>
                        <a:cs typeface="Simplified Arabic" panose="02020603050405020304" pitchFamily="18" charset="-78"/>
                      </a:rPr>
                      <m:t> </m:t>
                    </m:r>
                  </m:oMath>
                </a14:m>
                <a:r>
                  <a:rPr lang="en-US" sz="3200" b="1" dirty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∈</m:t>
                    </m:r>
                    <m:r>
                      <a:rPr lang="fr-FR" sz="3200" b="1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𝑸</m:t>
                    </m:r>
                  </m:oMath>
                </a14:m>
                <a:r>
                  <a:rPr lang="en-US" sz="3200" b="1" dirty="0" smtClean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*+</a:t>
                </a:r>
                <a:r>
                  <a:rPr lang="ar-DZ" sz="3200" b="1" dirty="0" smtClean="0">
                    <a:latin typeface="Simplified Arabic" panose="02020603050405020304" pitchFamily="18" charset="-78"/>
                    <a:ea typeface="Times New Roman" panose="02020603050405020304" pitchFamily="18" charset="0"/>
                    <a:cs typeface="Arial" panose="020B0604020202020204" pitchFamily="34" charset="0"/>
                  </a:rPr>
                  <a:t> </a:t>
                </a:r>
                <a:endParaRPr lang="en-US" sz="3200" b="1" dirty="0"/>
              </a:p>
            </p:txBody>
          </p:sp>
        </mc:Choice>
        <mc:Fallback xmlns="">
          <p:sp>
            <p:nvSpPr>
              <p:cNvPr id="3" name="Espace réservé du conten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12192000" cy="7045569"/>
              </a:xfrm>
              <a:blipFill rotWithShape="0">
                <a:blip r:embed="rId2"/>
                <a:stretch>
                  <a:fillRect l="-1150" t="-952" r="-11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107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4720</TotalTime>
  <Words>823</Words>
  <Application>Microsoft Office PowerPoint</Application>
  <PresentationFormat>Grand écran</PresentationFormat>
  <Paragraphs>82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Simplified Arabic</vt:lpstr>
      <vt:lpstr>Times New Roman</vt:lpstr>
      <vt:lpstr>Wingdings</vt:lpstr>
      <vt:lpstr>Thème Office</vt:lpstr>
      <vt:lpstr>Présentation PowerPoint</vt:lpstr>
      <vt:lpstr>5- النهضة العلمية العربية الإسلامية</vt:lpstr>
      <vt:lpstr>5- النهضة العلمية العربية الإسلامية</vt:lpstr>
      <vt:lpstr>5- النهضة العلمية العربية الإسلامية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Abi</dc:creator>
  <cp:lastModifiedBy>Abi</cp:lastModifiedBy>
  <cp:revision>129</cp:revision>
  <dcterms:created xsi:type="dcterms:W3CDTF">2020-01-29T15:03:04Z</dcterms:created>
  <dcterms:modified xsi:type="dcterms:W3CDTF">2020-04-20T08:41:55Z</dcterms:modified>
</cp:coreProperties>
</file>