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84" r:id="rId3"/>
    <p:sldId id="285" r:id="rId4"/>
    <p:sldId id="287" r:id="rId5"/>
    <p:sldId id="303" r:id="rId6"/>
    <p:sldId id="301" r:id="rId7"/>
    <p:sldId id="292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1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5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8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0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2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3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2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7045569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DZ" sz="3000" b="1" dirty="0" smtClean="0"/>
                  <a:t>إذا رمـزنـا ،للـمـال بالـرمـز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000" b="1" dirty="0" smtClean="0"/>
                  <a:t> يكـون جـذر الـمـال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000" b="1" dirty="0" smtClean="0"/>
                  <a:t> ، وعـنـدئـذ: </a:t>
                </a:r>
                <a:endParaRPr lang="fr-FR" sz="3000" b="1" dirty="0" smtClean="0"/>
              </a:p>
              <a:p>
                <a:pPr marL="0" indent="0" algn="l">
                  <a:buNone/>
                </a:pPr>
                <a:r>
                  <a:rPr lang="fr-FR" sz="3000" b="1" dirty="0" smtClean="0">
                    <a:cs typeface="Simplified Arabic" panose="02020603050405020304" pitchFamily="18" charset="-78"/>
                  </a:rPr>
                  <a:t>a</a:t>
                </a:r>
                <a14:m>
                  <m:oMath xmlns:m="http://schemas.openxmlformats.org/officeDocument/2006/math"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, 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,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∈</m:t>
                    </m:r>
                  </m:oMath>
                </a14:m>
                <a:r>
                  <a:rPr lang="ar-DZ" sz="3000" b="1" dirty="0" smtClean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 smtClean="0"/>
                  <a:t>المقـتـرنـة الـرابـعـة  </a:t>
                </a:r>
                <a:r>
                  <a:rPr lang="ar-DZ" sz="3000" b="1" dirty="0"/>
                  <a:t>(خ </a:t>
                </a:r>
                <a:r>
                  <a:rPr lang="ar-DZ" sz="3000" b="1" dirty="0" smtClean="0"/>
                  <a:t>4)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أمـوال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وجـذور تعدل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عــددا</a:t>
                </a:r>
                <a:r>
                  <a:rPr lang="ar-DZ" sz="3000" b="1" dirty="0"/>
                  <a:t> تـكـتـب </a:t>
                </a:r>
                <a:r>
                  <a:rPr lang="ar-DZ" sz="3000" b="1" dirty="0" smtClean="0"/>
                  <a:t>بالـشكـل</a:t>
                </a:r>
              </a:p>
              <a:p>
                <a:pPr marL="0" indent="0" rtl="1">
                  <a:buNone/>
                </a:pPr>
                <a:r>
                  <a:rPr lang="fr-FR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                                 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</m:oMath>
                </a14:m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K4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      </a:t>
                </a:r>
                <a:endParaRPr lang="en-US" b="1" dirty="0"/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/>
                  <a:t>المقـتـرنـة</a:t>
                </a:r>
                <a:r>
                  <a:rPr lang="ar-DZ" sz="3000" b="1" dirty="0" smtClean="0"/>
                  <a:t> الخـامسـة (</a:t>
                </a:r>
                <a:r>
                  <a:rPr lang="ar-DZ" sz="3000" b="1" dirty="0"/>
                  <a:t>خ </a:t>
                </a:r>
                <a:r>
                  <a:rPr lang="ar-DZ" sz="3000" b="1" dirty="0" smtClean="0"/>
                  <a:t>5)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أمـوال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وعــداد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تعدل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جـذورا</a:t>
                </a:r>
                <a:r>
                  <a:rPr lang="ar-DZ" sz="3000" b="1" dirty="0" smtClean="0"/>
                  <a:t> </a:t>
                </a:r>
                <a:r>
                  <a:rPr lang="ar-DZ" sz="3000" b="1" dirty="0"/>
                  <a:t>تـكـتـب </a:t>
                </a:r>
                <a:r>
                  <a:rPr lang="ar-DZ" sz="3000" b="1" dirty="0" smtClean="0"/>
                  <a:t>بالـشكـل</a:t>
                </a:r>
              </a:p>
              <a:p>
                <a:pPr marL="0" indent="0" rtl="1">
                  <a:buNone/>
                </a:pP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ar-DZ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K5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</a:t>
                </a:r>
                <a:endParaRPr lang="en-US" b="1" dirty="0"/>
              </a:p>
              <a:p>
                <a:pPr marL="0" indent="0" algn="ctr" rtl="1">
                  <a:buNone/>
                </a:pPr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/>
                  <a:t>المقـتـرنـة</a:t>
                </a:r>
                <a:r>
                  <a:rPr lang="ar-DZ" sz="3000" b="1" dirty="0" smtClean="0"/>
                  <a:t> الـسادسـة (</a:t>
                </a:r>
                <a:r>
                  <a:rPr lang="ar-DZ" sz="3000" b="1" dirty="0"/>
                  <a:t>خ </a:t>
                </a:r>
                <a:r>
                  <a:rPr lang="ar-DZ" sz="3000" b="1" dirty="0" smtClean="0"/>
                  <a:t>6)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وجـذور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وعــدد تـعـدل أمـوالا</a:t>
                </a:r>
                <a:r>
                  <a:rPr lang="ar-DZ" sz="3000" b="1" dirty="0" smtClean="0"/>
                  <a:t> </a:t>
                </a:r>
                <a:r>
                  <a:rPr lang="ar-DZ" sz="3000" b="1" dirty="0"/>
                  <a:t>تـكـتـب بالـشكـل</a:t>
                </a:r>
                <a:endParaRPr lang="ar-DZ" sz="3000" b="1" dirty="0" smtClean="0">
                  <a:latin typeface="Cambria Math" panose="02040503050406030204" pitchFamily="18" charset="0"/>
                  <a:cs typeface="Simplified Arabic" panose="02020603050405020304" pitchFamily="18" charset="-78"/>
                </a:endParaRPr>
              </a:p>
              <a:p>
                <a:pPr marL="0" indent="0" rtl="1">
                  <a:buNone/>
                </a:pP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sz="32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                       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K6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</a:t>
                </a:r>
                <a:endParaRPr lang="ar-DZ" sz="32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ctr" rtl="1">
                  <a:buNone/>
                </a:pP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في كـل هـذه الـمـعـادلات نـعــتـبـر  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sz="3200" b="1" dirty="0" smtClean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</a:t>
                </a:r>
                <a:r>
                  <a:rPr lang="ar-DZ" sz="3200" b="1" dirty="0" smtClean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7045569"/>
              </a:xfrm>
              <a:blipFill rotWithShape="0">
                <a:blip r:embed="rId2"/>
                <a:stretch>
                  <a:fillRect l="-1150" t="-952" r="-1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0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>
                <a:normAutofit fontScale="92500"/>
              </a:bodyPr>
              <a:lstStyle/>
              <a:p>
                <a:pPr marL="0" indent="0" algn="r" rtl="1">
                  <a:buNone/>
                </a:pPr>
                <a:r>
                  <a:rPr lang="ar-DZ" b="1" dirty="0" smtClean="0"/>
                  <a:t>يتضمـن الفـصــل الثاني خـوارزميـات حـلـول المـعـادلات الـسـت</a:t>
                </a:r>
              </a:p>
              <a:p>
                <a:pPr marL="0" indent="0" algn="r" rtl="1">
                  <a:buNone/>
                </a:pPr>
                <a:r>
                  <a:rPr lang="ar-DZ" b="1" dirty="0" smtClean="0">
                    <a:solidFill>
                      <a:srgbClr val="FF0000"/>
                    </a:solidFill>
                  </a:rPr>
                  <a:t>أولا حـلـول الـمـعـادلات الـمـفـردة</a:t>
                </a:r>
              </a:p>
              <a:p>
                <a:pPr marL="0" indent="0" algn="r" rtl="1">
                  <a:buNone/>
                </a:pPr>
                <a:r>
                  <a:rPr lang="ar-DZ" dirty="0" smtClean="0">
                    <a:solidFill>
                      <a:srgbClr val="FF0000"/>
                    </a:solidFill>
                  </a:rPr>
                  <a:t>1 ) حـل الـمـفـردة الأولـى ( خ1 ) </a:t>
                </a:r>
                <a:r>
                  <a:rPr lang="ar-DZ" b="1" dirty="0" smtClean="0"/>
                  <a:t>وهـي </a:t>
                </a:r>
                <a:r>
                  <a:rPr lang="ar-DZ" b="1" dirty="0" smtClean="0">
                    <a:solidFill>
                      <a:srgbClr val="FF0000"/>
                    </a:solidFill>
                  </a:rPr>
                  <a:t>أمـوال تـعــدل جـذورا</a:t>
                </a:r>
                <a:r>
                  <a:rPr lang="ar-DZ" b="1" dirty="0" smtClean="0"/>
                  <a:t> التـي تـكـتـب بالـشكـل </a:t>
                </a:r>
                <a:r>
                  <a:rPr lang="ar-DZ" dirty="0" smtClean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fr-FR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b="1" i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K1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𝐗</m:t>
                    </m:r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 smtClean="0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 smtClean="0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r>
                                  <a:rPr lang="fr-FR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fr-FR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𝒂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ومنه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f>
                      <m:fPr>
                        <m:ctrlP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r>
                          <a:rPr lang="fr-FR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num>
                      <m:den>
                        <m:r>
                          <a:rPr lang="fr-FR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𝒂</m:t>
                        </m:r>
                      </m:den>
                    </m:f>
                    <m:r>
                      <a:rPr lang="fr-FR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فـيـكــون   </a:t>
                </a:r>
              </a:p>
              <a:p>
                <a:pPr marL="0" indent="0" algn="r" rtl="1">
                  <a:buNone/>
                </a:pPr>
                <a:endParaRPr lang="ar-DZ" dirty="0" smtClean="0">
                  <a:solidFill>
                    <a:srgbClr val="FF0000"/>
                  </a:solidFill>
                </a:endParaRPr>
              </a:p>
              <a:p>
                <a:pPr marL="0" indent="0" algn="ctr" rtl="1">
                  <a:buNone/>
                </a:pPr>
                <a:r>
                  <a:rPr lang="ar-DZ" dirty="0" smtClean="0">
                    <a:solidFill>
                      <a:srgbClr val="FF0000"/>
                    </a:solidFill>
                  </a:rPr>
                  <a:t>2 ) حـل </a:t>
                </a:r>
                <a:r>
                  <a:rPr lang="ar-DZ" b="1" dirty="0" smtClean="0"/>
                  <a:t>المـفـردة الثـانيـة  </a:t>
                </a:r>
                <a:r>
                  <a:rPr lang="ar-DZ" b="1" dirty="0"/>
                  <a:t>(خ </a:t>
                </a:r>
                <a:r>
                  <a:rPr lang="ar-DZ" b="1" dirty="0" smtClean="0"/>
                  <a:t>2) </a:t>
                </a:r>
                <a:r>
                  <a:rPr lang="ar-DZ" b="1" dirty="0"/>
                  <a:t>وهـي </a:t>
                </a:r>
                <a:r>
                  <a:rPr lang="ar-DZ" b="1" dirty="0">
                    <a:solidFill>
                      <a:srgbClr val="FF0000"/>
                    </a:solidFill>
                  </a:rPr>
                  <a:t>أمـوال </a:t>
                </a:r>
                <a:r>
                  <a:rPr lang="ar-DZ" b="1" dirty="0" smtClean="0">
                    <a:solidFill>
                      <a:srgbClr val="FF0000"/>
                    </a:solidFill>
                  </a:rPr>
                  <a:t>تـعــدل عــددا</a:t>
                </a:r>
                <a:r>
                  <a:rPr lang="ar-DZ" b="1" dirty="0" smtClean="0"/>
                  <a:t> الـتـي تـكـتـب بالـشكـل   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ar-DZ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K2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 فـيـكــون  </a:t>
                </a: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𝐗</m:t>
                    </m:r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f>
                      <m:fPr>
                        <m:ctrlP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𝑪</m:t>
                        </m:r>
                      </m:num>
                      <m:den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ومنه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ar-DZ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fPr>
                          <m:num>
                            <m:r>
                              <a:rPr lang="fr-FR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  <m:t>𝑪</m:t>
                            </m:r>
                          </m:num>
                          <m:den>
                            <m:r>
                              <a:rPr lang="fr-FR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𝒂</m:t>
                            </m:r>
                          </m:den>
                        </m:f>
                      </m:e>
                    </m:rad>
                  </m:oMath>
                </a14:m>
                <a:endParaRPr lang="ar-DZ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ctr" rtl="1">
                  <a:buNone/>
                </a:pP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dirty="0" smtClean="0">
                    <a:solidFill>
                      <a:srgbClr val="FF0000"/>
                    </a:solidFill>
                  </a:rPr>
                  <a:t>3 ) حـل </a:t>
                </a:r>
                <a:r>
                  <a:rPr lang="ar-DZ" b="1" dirty="0" smtClean="0"/>
                  <a:t>المـفـردة الثـالـثـة  (خ </a:t>
                </a:r>
                <a:r>
                  <a:rPr lang="fr-FR" b="1" dirty="0" smtClean="0"/>
                  <a:t>3</a:t>
                </a:r>
                <a:r>
                  <a:rPr lang="ar-DZ" b="1" dirty="0" smtClean="0"/>
                  <a:t>) وهـي </a:t>
                </a:r>
                <a:r>
                  <a:rPr lang="ar-DZ" b="1" dirty="0" smtClean="0">
                    <a:solidFill>
                      <a:srgbClr val="FF0000"/>
                    </a:solidFill>
                  </a:rPr>
                  <a:t>جــذور تـعــدل عــددا</a:t>
                </a:r>
                <a:r>
                  <a:rPr lang="ar-DZ" b="1" dirty="0" smtClean="0"/>
                  <a:t> الـتـي تـكـتـب بالـشكـل </a:t>
                </a:r>
                <a:r>
                  <a:rPr lang="ar-DZ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K3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 </a:t>
                </a:r>
              </a:p>
              <a:p>
                <a:pPr marL="0" indent="0" algn="ctr" rtl="1">
                  <a:buNone/>
                </a:pPr>
                <a:r>
                  <a:rPr lang="ar-DZ" b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فــيــكـــون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f>
                      <m:fPr>
                        <m:ctrlP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r>
                          <a:rPr lang="fr-FR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den>
                    </m:f>
                    <m:r>
                      <a:rPr lang="fr-FR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ar-DZ" dirty="0" smtClean="0">
                    <a:solidFill>
                      <a:srgbClr val="FF0000"/>
                    </a:solidFill>
                  </a:rPr>
                  <a:t>  ومـنــه  </a:t>
                </a: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𝐗</m:t>
                    </m:r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 smtClean="0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 smtClean="0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r>
                                  <a:rPr lang="fr-FR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𝒄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𝒃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DZ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 algn="ctr" rtl="1">
                  <a:buNone/>
                </a:pPr>
                <a:r>
                  <a:rPr lang="ar-DZ" dirty="0" smtClean="0"/>
                  <a:t>حـيـث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 </a:t>
                </a:r>
                <a:endParaRPr lang="en-US" b="1" dirty="0" smtClean="0">
                  <a:latin typeface="Simplified Arabic" panose="02020603050405020304" pitchFamily="18" charset="-78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indent="0" algn="r" rtl="1">
                  <a:buNone/>
                </a:pPr>
                <a:r>
                  <a:rPr lang="ar-DZ" b="1" dirty="0" smtClean="0">
                    <a:latin typeface="Simplified Arabic" panose="02020603050405020304" pitchFamily="18" charset="-78"/>
                    <a:cs typeface="Arial" panose="020B0604020202020204" pitchFamily="34" charset="0"/>
                  </a:rPr>
                  <a:t>وتسمـى مفـردة كل معادلـة ينفرد في طرفيهـا عنصر واحـد فقط من عناصر الجبر الثلاثـة</a:t>
                </a:r>
                <a:endParaRPr lang="en-US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l="-1300" t="-1422" r="-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643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DZ" sz="3500" b="1" dirty="0" smtClean="0">
                <a:solidFill>
                  <a:srgbClr val="FF0000"/>
                </a:solidFill>
              </a:rPr>
              <a:t>ثـانـيـا حـلـول الـمـعـادلات الـمــقــتـــرنــة</a:t>
            </a:r>
          </a:p>
          <a:p>
            <a:pPr marL="0" indent="0" algn="r" rtl="1">
              <a:buNone/>
            </a:pPr>
            <a:endParaRPr lang="ar-DZ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DZ" sz="3000" b="1" dirty="0" smtClean="0">
                <a:solidFill>
                  <a:srgbClr val="FF0000"/>
                </a:solidFill>
              </a:rPr>
              <a:t>خـوارزميـات حـلـول الـمـعـادلات المقـتـرنـة تـنـبـني على فـكـرة الإكـمـال إلـى مـربـع كـامـل، </a:t>
            </a:r>
          </a:p>
          <a:p>
            <a:pPr marL="0" indent="0" algn="r" rtl="1">
              <a:buNone/>
            </a:pPr>
            <a:r>
              <a:rPr lang="ar-DZ" sz="3000" b="1" smtClean="0">
                <a:solidFill>
                  <a:srgbClr val="FF0000"/>
                </a:solidFill>
              </a:rPr>
              <a:t>مـثـل </a:t>
            </a:r>
            <a:r>
              <a:rPr lang="ar-DZ" sz="3000" b="1" dirty="0" smtClean="0">
                <a:solidFill>
                  <a:srgbClr val="FF0000"/>
                </a:solidFill>
              </a:rPr>
              <a:t>الـطـريـقـة الـبـابـلـيـة لـحـل</a:t>
            </a:r>
            <a:r>
              <a:rPr lang="ar-DZ" sz="30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 مـعـادلات الدرجـة الثانية ، أي:</a:t>
            </a:r>
            <a:endParaRPr lang="ar-DZ" sz="3000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1 ) جـعـل الأمــوال مـالا واحــدا ( بالـرّدّ إلى 1 إن كان عـدد الأمـوال أكبـر من 1 أو بالإكـمـال إلـى 1 إن كـان عددهـا </a:t>
            </a:r>
          </a:p>
          <a:p>
            <a:pPr marL="0" indent="0" algn="r" rtl="1">
              <a:buNone/>
            </a:pP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     أصـغـر من 1 ) ، هـذا يعـنـي القسمـة عـلـى معامل الـمـال.</a:t>
            </a:r>
          </a:p>
          <a:p>
            <a:pPr marL="0" indent="0" algn="r" rtl="1">
              <a:buNone/>
            </a:pPr>
            <a:endParaRPr lang="ar-DZ" b="1" dirty="0" smtClean="0">
              <a:latin typeface="Cambria Math" panose="02040503050406030204" pitchFamily="18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2 ) تـعــيـيــن نـصـف عـدد الجـذور، ثـم تـربـيـعـه.</a:t>
            </a:r>
          </a:p>
          <a:p>
            <a:pPr marL="0" indent="0" algn="r" rtl="1">
              <a:buNone/>
            </a:pPr>
            <a:endParaRPr lang="ar-DZ" b="1" dirty="0" smtClean="0">
              <a:latin typeface="Cambria Math" panose="02040503050406030204" pitchFamily="18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3)  إضافة الـعــدد الـمـطـلـق إلى مـربـع نصف عـدد الجـذور، ثـم أخـذ الـجـذر الـتـربـيـعـي للـمـجـمـوع.</a:t>
            </a:r>
          </a:p>
          <a:p>
            <a:pPr marL="0" indent="0" algn="r" rtl="1">
              <a:buNone/>
            </a:pPr>
            <a:endParaRPr lang="ar-DZ" b="1" dirty="0" smtClean="0">
              <a:latin typeface="Cambria Math" panose="02040503050406030204" pitchFamily="18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4)  بـطــرح نصف عـدد الجـذور، مـن الـجـذر الـتـربـيـعـي للـمـجـمـوع، يـخـرج لـنــا الـمــجـهــول في المعادلـة وهـو جـذر </a:t>
            </a:r>
          </a:p>
          <a:p>
            <a:pPr marL="0" indent="0" algn="r" rtl="1">
              <a:buNone/>
            </a:pPr>
            <a:r>
              <a:rPr lang="ar-DZ" b="1" dirty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    المال.</a:t>
            </a:r>
          </a:p>
          <a:p>
            <a:pPr marL="0" indent="0" algn="r" rtl="1">
              <a:buNone/>
            </a:pPr>
            <a:r>
              <a:rPr lang="ar-DZ" sz="3000" b="1" dirty="0" smtClean="0">
                <a:solidFill>
                  <a:srgbClr val="FF0000"/>
                </a:solidFill>
              </a:rPr>
              <a:t>في الطـريقة العربية يبدؤون بالقسمة على معامل الـمـال، وفي الطريقة البابلية </a:t>
            </a:r>
            <a:r>
              <a:rPr lang="ar-DZ" sz="30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يؤخرون القسمة عليه</a:t>
            </a:r>
            <a:endParaRPr lang="ar-DZ" sz="3000" b="1" dirty="0" smtClean="0">
              <a:latin typeface="Cambria Math" panose="02040503050406030204" pitchFamily="18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89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>
                <a:normAutofit fontScale="92500"/>
              </a:bodyPr>
              <a:lstStyle/>
              <a:p>
                <a:pPr marL="0" indent="0" algn="r" rtl="1">
                  <a:buNone/>
                </a:pPr>
                <a:r>
                  <a:rPr lang="ar-DZ" dirty="0">
                    <a:solidFill>
                      <a:srgbClr val="FF0000"/>
                    </a:solidFill>
                  </a:rPr>
                  <a:t>5 ) </a:t>
                </a:r>
                <a:r>
                  <a:rPr lang="ar-DZ" sz="3200" b="1" dirty="0">
                    <a:solidFill>
                      <a:srgbClr val="FF0000"/>
                    </a:solidFill>
                  </a:rPr>
                  <a:t>حــل المعـادلة </a:t>
                </a:r>
                <a:r>
                  <a:rPr lang="ar-DZ" sz="3200" b="1" dirty="0" smtClean="0">
                    <a:solidFill>
                      <a:srgbClr val="FF0000"/>
                    </a:solidFill>
                  </a:rPr>
                  <a:t>الـرابـعـة</a:t>
                </a:r>
                <a:r>
                  <a:rPr lang="ar-DZ" sz="3200" b="1" dirty="0" smtClean="0"/>
                  <a:t> </a:t>
                </a:r>
                <a:r>
                  <a:rPr lang="ar-DZ" sz="3200" b="1" dirty="0"/>
                  <a:t>(المقـتـرنـة </a:t>
                </a:r>
                <a:r>
                  <a:rPr lang="ar-DZ" sz="3200" b="1" dirty="0" smtClean="0"/>
                  <a:t>الأولــى </a:t>
                </a:r>
                <a:r>
                  <a:rPr lang="ar-DZ" sz="3200" b="1" dirty="0"/>
                  <a:t>خ </a:t>
                </a:r>
                <a:r>
                  <a:rPr lang="ar-DZ" sz="3200" b="1" dirty="0" smtClean="0"/>
                  <a:t>4) </a:t>
                </a:r>
                <a:r>
                  <a:rPr lang="ar-DZ" sz="3200" b="1" dirty="0"/>
                  <a:t>وهـي  </a:t>
                </a:r>
                <a:r>
                  <a:rPr lang="ar-DZ" sz="3200" b="1" dirty="0">
                    <a:solidFill>
                      <a:srgbClr val="FF0000"/>
                    </a:solidFill>
                  </a:rPr>
                  <a:t>أمـوال وجـذور تعدل عــددا</a:t>
                </a:r>
                <a:r>
                  <a:rPr lang="ar-DZ" b="1" dirty="0"/>
                  <a:t> </a:t>
                </a:r>
                <a:endParaRPr lang="ar-DZ" b="1" dirty="0" smtClean="0"/>
              </a:p>
              <a:p>
                <a:pPr marL="0" indent="0" algn="r" rtl="1">
                  <a:buNone/>
                </a:pPr>
                <a:r>
                  <a:rPr lang="ar-DZ" b="1" dirty="0" smtClean="0"/>
                  <a:t>الـتـي </a:t>
                </a:r>
                <a:r>
                  <a:rPr lang="ar-DZ" b="1" dirty="0"/>
                  <a:t>تـكـتـب </a:t>
                </a:r>
                <a:r>
                  <a:rPr lang="ar-DZ" b="1" dirty="0" smtClean="0"/>
                  <a:t>بالـشكـل       </a:t>
                </a:r>
                <a:r>
                  <a:rPr lang="fr-FR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b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      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</m:oMath>
                </a14:m>
                <a:r>
                  <a:rPr lang="ar-DZ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K4</a:t>
                </a:r>
                <a:r>
                  <a:rPr lang="ar-DZ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</a:t>
                </a:r>
                <a:r>
                  <a:rPr lang="ar-DZ" sz="3200" dirty="0" smtClean="0"/>
                  <a:t>حـيـث 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 </a:t>
                </a:r>
                <a:endParaRPr lang="en-US" sz="3200" dirty="0"/>
              </a:p>
              <a:p>
                <a:pPr marL="0" indent="0" algn="r" rtl="1">
                  <a:buNone/>
                </a:pPr>
                <a:r>
                  <a:rPr lang="ar-DZ" sz="3200" b="1" dirty="0">
                    <a:latin typeface="Simplified Arabic" panose="02020603050405020304" pitchFamily="18" charset="-78"/>
                  </a:rPr>
                  <a:t>وتسمـى مـقـتـرنـة لأن أحـد طرفيها يـقـتـرن فيه عنصران من عناصر الجبر الثلاثـة</a:t>
                </a:r>
                <a:endParaRPr lang="ar-DZ" sz="3000" b="1" dirty="0" smtClean="0">
                  <a:solidFill>
                    <a:srgbClr val="FF0000"/>
                  </a:solidFill>
                </a:endParaRPr>
              </a:p>
              <a:p>
                <a:pPr marL="0" indent="0" algn="r" rtl="1">
                  <a:buNone/>
                </a:pPr>
                <a:r>
                  <a:rPr lang="ar-DZ" sz="3000" b="1" dirty="0">
                    <a:solidFill>
                      <a:srgbClr val="FF0000"/>
                    </a:solidFill>
                  </a:rPr>
                  <a:t>خـوارزميـة حـلـهـا خـوارزميـة حلهـا بالإكـمـال إلى مربـع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كـامـل جبريا وهندسيا، كمـا يلي:</a:t>
                </a:r>
                <a:endParaRPr lang="ar-DZ" sz="3000" b="1" dirty="0">
                  <a:solidFill>
                    <a:srgbClr val="FF0000"/>
                  </a:solidFill>
                </a:endParaRPr>
              </a:p>
              <a:p>
                <a:pPr marL="0" indent="0" algn="r" rtl="1">
                  <a:buNone/>
                </a:pPr>
                <a:r>
                  <a:rPr lang="ar-DZ" sz="3000" b="1" dirty="0">
                    <a:solidFill>
                      <a:srgbClr val="FF0000"/>
                    </a:solidFill>
                  </a:rPr>
                  <a:t>1 ) بالقسمة على </a:t>
                </a:r>
                <a14:m>
                  <m:oMath xmlns:m="http://schemas.openxmlformats.org/officeDocument/2006/math">
                    <m:r>
                      <a:rPr lang="fr-FR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</m:oMath>
                </a14:m>
                <a:r>
                  <a:rPr lang="ar-DZ" sz="3000" b="1" dirty="0"/>
                  <a:t> تصبح المعادلـة بالـشـكـل  </a:t>
                </a:r>
                <a14:m>
                  <m:oMath xmlns:m="http://schemas.openxmlformats.org/officeDocument/2006/math"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e>
                      <m:sup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endParaRPr lang="ar-DZ" sz="3000" b="1" dirty="0"/>
              </a:p>
              <a:p>
                <a:pPr marL="0" indent="0" algn="r" rtl="1">
                  <a:buNone/>
                </a:pPr>
                <a:r>
                  <a:rPr lang="ar-DZ" sz="3000" b="1" dirty="0"/>
                  <a:t>2 ) </a:t>
                </a:r>
                <a:r>
                  <a:rPr lang="ar-DZ" sz="3000" b="1" dirty="0" smtClean="0"/>
                  <a:t>ينصف </a:t>
                </a:r>
                <a:r>
                  <a:rPr lang="ar-DZ" sz="3000" b="1" dirty="0"/>
                  <a:t>عـدد الجـذور هـو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0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000" b="1" dirty="0"/>
                  <a:t> </a:t>
                </a:r>
                <a:r>
                  <a:rPr lang="ar-DZ" sz="3000" b="1" dirty="0"/>
                  <a:t>  </a:t>
                </a:r>
                <a:r>
                  <a:rPr lang="ar-DZ" sz="3000" b="1" dirty="0" smtClean="0"/>
                  <a:t>ويأخذ مـربعـه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0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0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sz="3000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0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0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0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sz="30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0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endParaRPr lang="ar-DZ" sz="3000" b="1" dirty="0"/>
              </a:p>
              <a:p>
                <a:pPr marL="0" indent="0" algn="r" rtl="1">
                  <a:buNone/>
                </a:pPr>
                <a:r>
                  <a:rPr lang="ar-DZ" sz="3000" b="1" dirty="0"/>
                  <a:t>3 ) </a:t>
                </a:r>
                <a:r>
                  <a:rPr lang="ar-DZ" sz="3000" b="1" dirty="0" smtClean="0"/>
                  <a:t>يأخذ الجـذر </a:t>
                </a:r>
                <a:r>
                  <a:rPr lang="ar-DZ" sz="3000" b="1" dirty="0"/>
                  <a:t>الـتـربـيعـي لمجمـوع العـدد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sz="3000" b="1" dirty="0" smtClean="0"/>
                  <a:t>  مع مربع </a:t>
                </a:r>
                <a:r>
                  <a:rPr lang="ar-DZ" sz="3000" b="1" dirty="0"/>
                  <a:t>نصف عـدد </a:t>
                </a:r>
                <a:r>
                  <a:rPr lang="ar-DZ" sz="3000" b="1" dirty="0" smtClean="0"/>
                  <a:t>الجذور وهـو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0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0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3000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3000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fr-FR" sz="3000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30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𝟐</m:t>
                            </m:r>
                          </m:sup>
                        </m:sSup>
                        <m: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+ </m:t>
                        </m:r>
                        <m:sSup>
                          <m:sSupPr>
                            <m:ctrlPr>
                              <a:rPr lang="en-US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𝒄</m:t>
                            </m:r>
                          </m:e>
                          <m:sup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  <m:r>
                          <a:rPr lang="fr-FR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 </m:t>
                        </m:r>
                      </m:e>
                    </m:rad>
                  </m:oMath>
                </a14:m>
                <a:r>
                  <a:rPr lang="ar-DZ" sz="3000" b="1" dirty="0"/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/>
                  <a:t>4 ) </a:t>
                </a:r>
                <a:r>
                  <a:rPr lang="ar-DZ" sz="3000" b="1" dirty="0" smtClean="0"/>
                  <a:t>يـطـرح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0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000" b="1" dirty="0"/>
                  <a:t> </a:t>
                </a:r>
                <a:r>
                  <a:rPr lang="ar-DZ" sz="3000" b="1" dirty="0"/>
                  <a:t> </a:t>
                </a:r>
                <a:r>
                  <a:rPr lang="ar-DZ" sz="3000" b="1" dirty="0" smtClean="0"/>
                  <a:t> من هـذا الجـذر </a:t>
                </a:r>
                <a:r>
                  <a:rPr lang="ar-DZ" sz="3000" b="1" dirty="0"/>
                  <a:t>التربيعي </a:t>
                </a:r>
                <a:r>
                  <a:rPr lang="ar-DZ" sz="3000" b="1" dirty="0" smtClean="0"/>
                  <a:t>فيـجـد </a:t>
                </a:r>
                <a:r>
                  <a:rPr lang="ar-DZ" sz="3000" b="1" dirty="0"/>
                  <a:t>الـمـجـهـول في </a:t>
                </a:r>
                <a:r>
                  <a:rPr lang="ar-DZ" sz="3000" b="1" dirty="0" smtClean="0"/>
                  <a:t>المـعـادلة </a:t>
                </a:r>
                <a:r>
                  <a:rPr lang="ar-DZ" sz="3000" b="1" dirty="0"/>
                  <a:t>وهـو: </a:t>
                </a:r>
              </a:p>
              <a:p>
                <a:pPr marL="0" indent="0" algn="r" rtl="1">
                  <a:buNone/>
                </a:pPr>
                <a:endParaRPr lang="ar-DZ" dirty="0"/>
              </a:p>
              <a:p>
                <a:pPr marL="0" indent="0" algn="ct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  <m:r>
                        <a:rPr lang="en-US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Simplified Arabic" panose="02020603050405020304" pitchFamily="18" charset="-78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Simplified Arabic" panose="02020603050405020304" pitchFamily="18" charset="-78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1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b="1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  <m:t>𝒃</m:t>
                                          </m:r>
                                        </m:e>
                                        <m:sup>
                                          <m:r>
                                            <a:rPr lang="fr-FR" b="1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Simplified Arabic" panose="02020603050405020304" pitchFamily="18" charset="-78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 </m:t>
                          </m:r>
                        </m:e>
                      </m:rad>
                      <m:r>
                        <a:rPr lang="en-US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−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0" indent="0" algn="r" rtl="1">
                  <a:buNone/>
                </a:pPr>
                <a:endParaRPr lang="ar-DZ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t="-1867" r="-1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5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/>
              <a:lstStyle/>
              <a:p>
                <a:pPr marL="0" indent="0" algn="just" rtl="1">
                  <a:buNone/>
                </a:pPr>
                <a:r>
                  <a:rPr lang="ar-DZ" b="1" dirty="0" smtClean="0"/>
                  <a:t>إذن </a:t>
                </a:r>
                <a:r>
                  <a:rPr lang="ar-DZ" b="1" dirty="0" smtClean="0">
                    <a:solidFill>
                      <a:srgbClr val="FF0000"/>
                    </a:solidFill>
                  </a:rPr>
                  <a:t>جـبـريا:</a:t>
                </a:r>
                <a:endParaRPr lang="ar-DZ" b="1" dirty="0" smtClean="0"/>
              </a:p>
              <a:p>
                <a:pPr marL="0" indent="0" algn="just" rtl="1">
                  <a:buNone/>
                </a:pPr>
                <a:r>
                  <a:rPr lang="ar-DZ" b="1" dirty="0" smtClean="0"/>
                  <a:t>لكي يكمل الطرف الأول للمعـادلة إلى مربع تام، يضيف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DZ" b="1" dirty="0" smtClean="0"/>
                  <a:t> إلى طرفي المعادلة، </a:t>
                </a:r>
                <a:endParaRPr lang="ar-DZ" b="1" dirty="0"/>
              </a:p>
              <a:p>
                <a:pPr marL="0" indent="0" algn="r" rtl="1">
                  <a:buNone/>
                </a:pPr>
                <a:r>
                  <a:rPr lang="ar-DZ" b="1" dirty="0" smtClean="0"/>
                  <a:t>فتصبح    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e>
                      <m:sup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sSup>
                      <m:sSupPr>
                        <m:ctrlPr>
                          <a:rPr lang="ar-D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ar-D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ar-DZ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 ،  ومنـه  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ar-DZ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𝑿</m:t>
                                </m:r>
                              </m:e>
                            </m:rad>
                            <m:r>
                              <a:rPr lang="ar-DZ" b="1" i="1" smtClean="0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  <m:t>+ </m:t>
                            </m:r>
                            <m:f>
                              <m:fPr>
                                <m:ctrlPr>
                                  <a:rPr lang="ar-DZ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endParaRPr lang="ar-DZ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وبالتالـي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fr-FR" b="1" i="1"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+ 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𝒄</m:t>
                            </m:r>
                          </m:e>
                          <m:sup>
                            <m:r>
                              <a:rPr lang="fr-FR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  <m:r>
                          <a:rPr lang="fr-FR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 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− 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endParaRPr lang="ar-DZ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Simplified Arabic" panose="02020603050405020304" pitchFamily="18" charset="-78"/>
                  </a:rPr>
                  <a:t>وهـنـدسـيـا </a:t>
                </a: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يرسم مربعا مساحته هي المال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، فضلعه هو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ويرسم خارج أركانه مربعات متساوية ضلع كل واحد منها هو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𝟒</m:t>
                        </m:r>
                      </m:den>
                    </m:f>
                  </m:oMath>
                </a14:m>
                <a:endParaRPr lang="ar-DZ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endParaRPr lang="ar-DZ" b="1" dirty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endParaRPr lang="fr-FR" b="1" dirty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endParaRPr lang="ar-DZ" b="1" dirty="0"/>
              </a:p>
              <a:p>
                <a:pPr marL="0" indent="0" algn="r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t="-1511" r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896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 rtl="1">
              <a:buNone/>
            </a:pPr>
            <a:r>
              <a:rPr lang="fr-FR" dirty="0" smtClean="0"/>
              <a:t> </a:t>
            </a:r>
            <a:endParaRPr lang="ar-DZ" dirty="0" smtClean="0"/>
          </a:p>
          <a:p>
            <a:pPr marL="0" indent="0" algn="ctr" rtl="1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23785" y="1436639"/>
            <a:ext cx="2180493" cy="203643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الــمــال</a:t>
            </a:r>
            <a:endParaRPr lang="ar-DZ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50062" y="3473069"/>
            <a:ext cx="773723" cy="72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0239" y="702068"/>
            <a:ext cx="773723" cy="72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10873" y="3467895"/>
            <a:ext cx="773723" cy="72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17469" y="697459"/>
            <a:ext cx="773723" cy="72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eur droit 9"/>
          <p:cNvCxnSpPr/>
          <p:nvPr/>
        </p:nvCxnSpPr>
        <p:spPr>
          <a:xfrm>
            <a:off x="3991192" y="1398085"/>
            <a:ext cx="0" cy="2074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55588" y="1398085"/>
            <a:ext cx="0" cy="2074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023785" y="4199900"/>
            <a:ext cx="21804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1036976" y="701034"/>
            <a:ext cx="21804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265374" y="2216626"/>
                <a:ext cx="796244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ar-DZ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𝟒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374" y="2216626"/>
                <a:ext cx="796244" cy="6269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29100" y="3504381"/>
                <a:ext cx="796244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ar-DZ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𝟒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100" y="3504381"/>
                <a:ext cx="796244" cy="6269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69958" y="709808"/>
                <a:ext cx="796244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ar-DZ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𝟒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958" y="709808"/>
                <a:ext cx="796244" cy="6269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33867" y="1915346"/>
                <a:ext cx="796244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ar-DZ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𝟒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67" y="1915346"/>
                <a:ext cx="796244" cy="6269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15622" y="2567575"/>
                <a:ext cx="4667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622" y="2567575"/>
                <a:ext cx="466794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Espace réservé du contenu 2"/>
              <p:cNvSpPr txBox="1">
                <a:spLocks/>
              </p:cNvSpPr>
              <p:nvPr/>
            </p:nvSpPr>
            <p:spPr>
              <a:xfrm>
                <a:off x="4742460" y="0"/>
                <a:ext cx="7471262" cy="6858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Font typeface="Arial" panose="020B0604020202020204" pitchFamily="34" charset="0"/>
                  <a:buNone/>
                </a:pPr>
                <a:r>
                  <a:rPr lang="ar-DZ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Simplified Arabic" panose="02020603050405020304" pitchFamily="18" charset="-78"/>
                  </a:rPr>
                  <a:t>وهـنـدسـيــا </a:t>
                </a:r>
              </a:p>
              <a:p>
                <a:pPr marL="0" indent="0" algn="r" rtl="1">
                  <a:buFont typeface="Arial" panose="020B0604020202020204" pitchFamily="34" charset="0"/>
                  <a:buNone/>
                </a:pPr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يرسم مربعا مساحته هي المال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، فضلعه هو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Font typeface="Arial" panose="020B0604020202020204" pitchFamily="34" charset="0"/>
                  <a:buNone/>
                </a:pPr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ويرسم خارج أركانه </a:t>
                </a: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أربـع مربعات </a:t>
                </a:r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متساوية </a:t>
                </a:r>
                <a:endParaRPr lang="fr-FR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Font typeface="Arial" panose="020B0604020202020204" pitchFamily="34" charset="0"/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طول ضلع </a:t>
                </a:r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كل واحد منها </a:t>
                </a: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𝟒</m:t>
                        </m:r>
                      </m:den>
                    </m:f>
                  </m:oMath>
                </a14:m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endParaRPr lang="ar-DZ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Font typeface="Arial" panose="020B0604020202020204" pitchFamily="34" charset="0"/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ويصـل بين أضلاعهـا الخارجية، فيتكون حول المـربـع الداخلي </a:t>
                </a: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مربع خارجي طول ضلعه </a:t>
                </a:r>
                <a:r>
                  <a:rPr lang="fr-FR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DZ" sz="3200" b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sz="32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f>
                      <m:f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endParaRPr lang="ar-DZ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فتكون مساحته  </a:t>
                </a:r>
                <a:r>
                  <a:rPr lang="ar-DZ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𝑿</m:t>
                                </m:r>
                              </m:e>
                            </m:rad>
                            <m: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  <m:t>+ </m:t>
                            </m:r>
                            <m:f>
                              <m:fPr>
                                <m:ctrlPr>
                                  <a:rPr lang="ar-DZ" sz="3200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endParaRPr lang="fr-FR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وفـعـلا بجمـع مساحات أجزاء المربع الخارجي </a:t>
                </a:r>
                <a:r>
                  <a:rPr lang="ar-DZ" sz="3200" b="1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نجـد:</a:t>
                </a:r>
              </a:p>
              <a:p>
                <a:pPr marL="0" indent="0" algn="r" rtl="1">
                  <a:buNone/>
                </a:pPr>
                <a:endParaRPr lang="fr-FR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sz="32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fr-FR" sz="32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+ 4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×</m:t>
                    </m:r>
                  </m:oMath>
                </a14:m>
                <a:r>
                  <a:rPr lang="fr-FR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𝟒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fr-FR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 + </a:t>
                </a:r>
                <a:r>
                  <a:rPr lang="fr-FR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4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×</m:t>
                    </m:r>
                  </m:oMath>
                </a14:m>
                <a:r>
                  <a:rPr lang="fr-FR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sz="3200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fr-FR" sz="3200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= 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e>
                      <m:sup>
                        <m:r>
                          <a:rPr lang="fr-FR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fr-FR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sz="3200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sz="3200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endParaRPr lang="fr-FR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>
                  <a:buNone/>
                </a:pPr>
                <a:endParaRPr lang="fr-FR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>
                  <a:buNone/>
                </a:pPr>
                <a:r>
                  <a:rPr lang="fr-FR" sz="3200" b="1" dirty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𝑿</m:t>
                                </m:r>
                              </m:e>
                            </m:rad>
                            <m:r>
                              <a:rPr lang="ar-DZ" sz="3200" b="1" i="1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  <m:t>+ </m:t>
                            </m:r>
                            <m:f>
                              <m:fPr>
                                <m:ctrlPr>
                                  <a:rPr lang="ar-DZ" sz="3200" b="1" i="1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200" b="1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sz="32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200" b="1" i="1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endParaRPr lang="ar-DZ" sz="3200" b="1" dirty="0" smtClean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endParaRPr lang="ar-DZ" b="1" dirty="0"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18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460" y="0"/>
                <a:ext cx="7471262" cy="6858000"/>
              </a:xfrm>
              <a:prstGeom prst="rect">
                <a:avLst/>
              </a:prstGeom>
              <a:blipFill rotWithShape="0">
                <a:blip r:embed="rId8"/>
                <a:stretch>
                  <a:fillRect l="-1550" t="-1956" r="-1550" b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16333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21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algn="r" rtl="1">
                  <a:buNone/>
                </a:pPr>
                <a:endParaRPr lang="ar-DZ" dirty="0" smtClean="0">
                  <a:solidFill>
                    <a:srgbClr val="FF0000"/>
                  </a:solidFill>
                </a:endParaRPr>
              </a:p>
              <a:p>
                <a:pPr marL="0" indent="0" algn="r" rtl="1">
                  <a:buNone/>
                </a:pPr>
                <a:r>
                  <a:rPr lang="ar-DZ" dirty="0" smtClean="0">
                    <a:solidFill>
                      <a:srgbClr val="FF0000"/>
                    </a:solidFill>
                  </a:rPr>
                  <a:t>5 ) </a:t>
                </a:r>
                <a:r>
                  <a:rPr lang="ar-DZ" sz="3500" b="1" dirty="0">
                    <a:solidFill>
                      <a:srgbClr val="FF0000"/>
                    </a:solidFill>
                  </a:rPr>
                  <a:t>حــل المعـادلة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الـخـامـسـة</a:t>
                </a:r>
                <a:r>
                  <a:rPr lang="ar-DZ" sz="3500" b="1" dirty="0" smtClean="0"/>
                  <a:t> </a:t>
                </a:r>
                <a:r>
                  <a:rPr lang="ar-DZ" sz="3500" b="1" dirty="0"/>
                  <a:t>(المقـتـرنـة </a:t>
                </a:r>
                <a:r>
                  <a:rPr lang="ar-DZ" sz="3500" b="1" dirty="0" smtClean="0"/>
                  <a:t>الـثـانـيـة </a:t>
                </a:r>
                <a:r>
                  <a:rPr lang="ar-DZ" sz="3500" b="1" dirty="0"/>
                  <a:t>خ </a:t>
                </a:r>
                <a:r>
                  <a:rPr lang="ar-DZ" sz="3500" b="1" dirty="0" smtClean="0"/>
                  <a:t>5) وهـي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أمـوال وعــدد </a:t>
                </a:r>
                <a:r>
                  <a:rPr lang="ar-DZ" sz="3500" b="1" dirty="0">
                    <a:solidFill>
                      <a:srgbClr val="FF0000"/>
                    </a:solidFill>
                  </a:rPr>
                  <a:t>تعدل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جـذورا</a:t>
                </a:r>
                <a:r>
                  <a:rPr lang="ar-DZ" b="1" dirty="0" smtClean="0"/>
                  <a:t> </a:t>
                </a:r>
              </a:p>
              <a:p>
                <a:pPr marL="0" indent="0" algn="r" rtl="1">
                  <a:buNone/>
                </a:pPr>
                <a:r>
                  <a:rPr lang="ar-DZ" sz="3500" b="1" dirty="0" smtClean="0"/>
                  <a:t>الـتـي تـكـتـب بالـشكـل</a:t>
                </a:r>
                <a:r>
                  <a:rPr lang="ar-DZ" b="1" dirty="0" smtClean="0"/>
                  <a:t>                      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fr-FR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ar-DZ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K5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endParaRPr lang="ar-DZ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ctr" rtl="1">
                  <a:buNone/>
                </a:pPr>
                <a:r>
                  <a:rPr lang="ar-DZ" dirty="0"/>
                  <a:t>حـيـث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 </a:t>
                </a:r>
                <a:endParaRPr lang="en-US" dirty="0" smtClean="0"/>
              </a:p>
              <a:p>
                <a:pPr marL="0" indent="0" algn="r" rtl="1">
                  <a:buNone/>
                </a:pPr>
                <a:r>
                  <a:rPr lang="ar-DZ" b="1" dirty="0" smtClean="0">
                    <a:latin typeface="Simplified Arabic" panose="02020603050405020304" pitchFamily="18" charset="-78"/>
                  </a:rPr>
                  <a:t>وتسمـى مـقـتـرنـة لأن أحـد طرفيها يـقـتـرن فيه عنصران من عناصر الجبر الثلاثـة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</a:t>
                </a:r>
                <a:endParaRPr lang="en-US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solidFill>
                      <a:srgbClr val="FF0000"/>
                    </a:solidFill>
                  </a:rPr>
                  <a:t>خـوارزميـة حلهـا بالإكـمـال إلى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مربـع كـامـل  جبريا وهندسيا</a:t>
                </a:r>
                <a:endParaRPr lang="ar-DZ" sz="3000" b="1" dirty="0" smtClean="0">
                  <a:solidFill>
                    <a:srgbClr val="FF0000"/>
                  </a:solidFill>
                </a:endParaRPr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1 ) بالقسمة على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3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</m:oMath>
                </a14:m>
                <a:r>
                  <a:rPr lang="ar-DZ" sz="3000" b="1" dirty="0" smtClean="0"/>
                  <a:t> تصبح المعادلـة بالـشـكـل  </a:t>
                </a:r>
                <a:r>
                  <a:rPr lang="fr-FR" sz="3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sSup>
                      <m:sSupPr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  <m:r>
                          <a:rPr lang="fr-FR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 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2 ) نِصْـفُ عـدد الجـذور هـو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0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0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000" b="1" dirty="0" smtClean="0"/>
                  <a:t> </a:t>
                </a:r>
                <a:r>
                  <a:rPr lang="ar-DZ" sz="3000" b="1" dirty="0" smtClean="0"/>
                  <a:t>  ، نـحـسـب  مـربعـه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0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000" b="1" i="1" smtClean="0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sz="3000" b="1" i="1" smtClean="0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sz="3000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0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ar-DZ" sz="3000" b="1" dirty="0" smtClean="0"/>
                  <a:t>  ثم مـقـارنـتـه بالـعـدد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3 )</a:t>
                </a:r>
                <a:r>
                  <a:rPr lang="fr-FR" sz="3000" b="1" dirty="0" smtClean="0"/>
                  <a:t> </a:t>
                </a:r>
                <a:r>
                  <a:rPr lang="ar-DZ" sz="3000" b="1" dirty="0" smtClean="0"/>
                  <a:t>حـسـب نـتـيـجـة الـمـقـارنـة يــكــون الـحــل:</a:t>
                </a:r>
              </a:p>
              <a:p>
                <a:pPr algn="r" rtl="1">
                  <a:buFont typeface="Wingdings" panose="05000000000000000000" pitchFamily="2" charset="2"/>
                  <a:buChar char="q"/>
                </a:pPr>
                <a:r>
                  <a:rPr lang="ar-DZ" sz="3000" b="1" dirty="0"/>
                  <a:t> </a:t>
                </a:r>
                <a:r>
                  <a:rPr lang="ar-DZ" sz="3000" b="1" dirty="0" smtClean="0"/>
                  <a:t>إذا كـان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&gt;</m:t>
                    </m:r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sz="3000" b="1" dirty="0" smtClean="0"/>
                  <a:t>  فـهــنـاك حلان: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أحدهـما بالزيادة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f>
                      <m:fPr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fr-FR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𝟐</m:t>
                            </m:r>
                          </m:sup>
                        </m:sSup>
                        <m:r>
                          <a:rPr lang="ar-DZ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−</m:t>
                        </m:r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𝒄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sz="3000" b="1" dirty="0" smtClean="0"/>
                  <a:t> </a:t>
                </a:r>
                <a:r>
                  <a:rPr lang="ar-DZ" sz="3000" b="1" dirty="0" smtClean="0"/>
                  <a:t>   والآخر بالنقصان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f>
                      <m:fPr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  <m:r>
                      <a:rPr lang="ar-DZ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fr-FR" sz="3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𝟐</m:t>
                            </m:r>
                          </m:sup>
                        </m:sSup>
                        <m:r>
                          <a:rPr lang="ar-DZ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−</m:t>
                        </m:r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𝒄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e>
                    </m:rad>
                  </m:oMath>
                </a14:m>
                <a:endParaRPr lang="fr-FR" sz="3000" b="1" dirty="0" smtClean="0"/>
              </a:p>
              <a:p>
                <a:pPr algn="r" rtl="1">
                  <a:buFont typeface="Wingdings" panose="05000000000000000000" pitchFamily="2" charset="2"/>
                  <a:buChar char="q"/>
                </a:pPr>
                <a:r>
                  <a:rPr lang="ar-DZ" sz="3000" b="1" dirty="0" smtClean="0"/>
                  <a:t> وإذا كـان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&lt;</m:t>
                    </m:r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sz="3000" b="1" dirty="0" smtClean="0"/>
                  <a:t>   فـالمعـادلـة مـسـتـحـيـلـة.</a:t>
                </a:r>
              </a:p>
              <a:p>
                <a:pPr algn="r" rtl="1">
                  <a:buFont typeface="Wingdings" panose="05000000000000000000" pitchFamily="2" charset="2"/>
                  <a:buChar char="q"/>
                </a:pPr>
                <a:r>
                  <a:rPr lang="ar-DZ" sz="3000" b="1" dirty="0" smtClean="0"/>
                  <a:t> وإذا كـان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0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30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  <m:r>
                      <a:rPr lang="ar-DZ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</m:oMath>
                </a14:m>
                <a:r>
                  <a:rPr lang="ar-DZ" sz="3000" b="1" dirty="0" smtClean="0"/>
                  <a:t>  فـهــنـاك حــل وحـيــد هـو: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0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f>
                      <m:fPr>
                        <m:ctrlP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0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r="-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90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r" rtl="1">
                  <a:buNone/>
                </a:pPr>
                <a:endParaRPr lang="ar-DZ" dirty="0" smtClean="0">
                  <a:solidFill>
                    <a:srgbClr val="FF0000"/>
                  </a:solidFill>
                </a:endParaRPr>
              </a:p>
              <a:p>
                <a:pPr marL="0" indent="0" algn="r" rtl="1">
                  <a:buNone/>
                </a:pPr>
                <a:r>
                  <a:rPr lang="ar-DZ" dirty="0" smtClean="0">
                    <a:solidFill>
                      <a:srgbClr val="FF0000"/>
                    </a:solidFill>
                  </a:rPr>
                  <a:t>4 ) </a:t>
                </a:r>
                <a:r>
                  <a:rPr lang="ar-DZ" sz="3300" b="1" dirty="0" smtClean="0">
                    <a:solidFill>
                      <a:srgbClr val="FF0000"/>
                    </a:solidFill>
                  </a:rPr>
                  <a:t>حـــل</a:t>
                </a:r>
                <a:r>
                  <a:rPr lang="ar-DZ" sz="3300" dirty="0" smtClean="0">
                    <a:solidFill>
                      <a:srgbClr val="FF0000"/>
                    </a:solidFill>
                  </a:rPr>
                  <a:t>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المعـادلة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الـسـادسـة</a:t>
                </a:r>
                <a:r>
                  <a:rPr lang="ar-DZ" sz="3500" b="1" dirty="0" smtClean="0"/>
                  <a:t> </a:t>
                </a:r>
                <a:r>
                  <a:rPr lang="ar-DZ" sz="3500" b="1" dirty="0"/>
                  <a:t>(المقـتـرنـة </a:t>
                </a:r>
                <a:r>
                  <a:rPr lang="ar-DZ" sz="3500" b="1" dirty="0" smtClean="0"/>
                  <a:t>الـثـالـثـة </a:t>
                </a:r>
                <a:r>
                  <a:rPr lang="ar-DZ" sz="3500" b="1" dirty="0"/>
                  <a:t>خ </a:t>
                </a:r>
                <a:r>
                  <a:rPr lang="ar-DZ" sz="3500" b="1" dirty="0" smtClean="0"/>
                  <a:t>6) </a:t>
                </a:r>
                <a:r>
                  <a:rPr lang="ar-DZ" sz="3500" b="1" dirty="0"/>
                  <a:t>وهـي </a:t>
                </a:r>
                <a:r>
                  <a:rPr lang="ar-DZ" sz="3500" b="1" dirty="0" smtClean="0">
                    <a:solidFill>
                      <a:srgbClr val="FF0000"/>
                    </a:solidFill>
                  </a:rPr>
                  <a:t>جـذور وعــدد تـعـدل أمـوالا</a:t>
                </a:r>
                <a:r>
                  <a:rPr lang="ar-DZ" b="1" dirty="0" smtClean="0"/>
                  <a:t> </a:t>
                </a:r>
              </a:p>
              <a:p>
                <a:pPr marL="0" indent="0" algn="r" rtl="1">
                  <a:buNone/>
                </a:pPr>
                <a:r>
                  <a:rPr lang="ar-DZ" sz="3200" b="1" dirty="0" smtClean="0"/>
                  <a:t>الـتـي تـكـتـب بالـشكـل           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sz="32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</m:t>
                    </m:r>
                    <m:r>
                      <a:rPr lang="ar-DZ" sz="32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</m:t>
                    </m:r>
                    <m:r>
                      <a:rPr lang="fr-FR" sz="32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K6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</a:t>
                </a:r>
                <a:r>
                  <a:rPr lang="ar-DZ" dirty="0" smtClean="0"/>
                  <a:t>حـيـث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 </a:t>
                </a:r>
                <a:endParaRPr lang="en-US" dirty="0"/>
              </a:p>
              <a:p>
                <a:pPr marL="0" indent="0" algn="r" rtl="1">
                  <a:buNone/>
                </a:pPr>
                <a:r>
                  <a:rPr lang="ar-DZ" b="1" dirty="0" smtClean="0">
                    <a:latin typeface="Simplified Arabic" panose="02020603050405020304" pitchFamily="18" charset="-78"/>
                  </a:rPr>
                  <a:t>وتسمـى </a:t>
                </a:r>
                <a:r>
                  <a:rPr lang="ar-DZ" b="1" dirty="0">
                    <a:latin typeface="Simplified Arabic" panose="02020603050405020304" pitchFamily="18" charset="-78"/>
                  </a:rPr>
                  <a:t>مـقـتـرنـة لأن أحـد طرفيها يـقـتـرن فيه عنصران </a:t>
                </a:r>
                <a:r>
                  <a:rPr lang="ar-DZ" b="1" dirty="0" smtClean="0">
                    <a:latin typeface="Simplified Arabic" panose="02020603050405020304" pitchFamily="18" charset="-78"/>
                  </a:rPr>
                  <a:t>من عناصر </a:t>
                </a:r>
                <a:r>
                  <a:rPr lang="ar-DZ" b="1" dirty="0">
                    <a:latin typeface="Simplified Arabic" panose="02020603050405020304" pitchFamily="18" charset="-78"/>
                  </a:rPr>
                  <a:t>الجبر الثلاثـة</a:t>
                </a:r>
                <a:endParaRPr lang="ar-DZ" sz="32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solidFill>
                      <a:srgbClr val="FF0000"/>
                    </a:solidFill>
                  </a:rPr>
                  <a:t>خـوارزميـة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حلهـا بالإكـمـال إلى مربـع كـامـل  جبريا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وهندسيا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solidFill>
                      <a:srgbClr val="FF0000"/>
                    </a:solidFill>
                  </a:rPr>
                  <a:t>1 ) بالقسمة على </a:t>
                </a:r>
                <a14:m>
                  <m:oMath xmlns:m="http://schemas.openxmlformats.org/officeDocument/2006/math">
                    <m:r>
                      <a:rPr lang="fr-FR" sz="3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</m:oMath>
                </a14:m>
                <a:r>
                  <a:rPr lang="ar-DZ" sz="3000" b="1" dirty="0" smtClean="0"/>
                  <a:t> تصبح المعادلـة بالـشـكـل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𝒃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sSup>
                      <m:sSupPr>
                        <m:ctrlPr>
                          <a:rPr lang="en-US" sz="30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𝒄</m:t>
                        </m:r>
                      </m:e>
                      <m:sup>
                        <m:r>
                          <a:rPr lang="fr-FR" sz="3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′</m:t>
                        </m:r>
                      </m:sup>
                    </m:sSup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2 ) نصف عـدد الجـذور هـو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5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5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5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500" b="1" dirty="0" smtClean="0"/>
                  <a:t> </a:t>
                </a:r>
                <a:r>
                  <a:rPr lang="ar-DZ" sz="3000" b="1" dirty="0" smtClean="0"/>
                  <a:t>  ومـربع نصف عـدد الـجـذور هـو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DZ" sz="35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ar-DZ" sz="3500" b="1" i="1" smtClean="0">
                                <a:latin typeface="Cambria Math" panose="02040503050406030204" pitchFamily="18" charset="0"/>
                                <a:cs typeface="Simplified Arabic" panose="02020603050405020304" pitchFamily="18" charset="-78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ar-DZ" sz="3500" b="1" i="1" smtClean="0">
                                    <a:latin typeface="Cambria Math" panose="02040503050406030204" pitchFamily="18" charset="0"/>
                                    <a:cs typeface="Simplified Arabic" panose="02020603050405020304" pitchFamily="18" charset="-78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35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5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𝒃</m:t>
                                    </m:r>
                                  </m:e>
                                  <m:sup>
                                    <m:r>
                                      <a:rPr lang="fr-FR" sz="35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′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ar-DZ" sz="3500" b="1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ar-DZ" sz="35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  <m:t>𝟐</m:t>
                        </m:r>
                      </m:sup>
                    </m:sSup>
                  </m:oMath>
                </a14:m>
                <a:endParaRPr lang="ar-DZ" sz="35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3 ) الـجــذر الـتـربـيعـي لمجمـوع العـدد مع مـربـع نصف عـدد الـجـذور هـو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5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5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Simplified Arabic" panose="02020603050405020304" pitchFamily="18" charset="-78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5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35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35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fr-FR" sz="35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Simplified Arabic" panose="02020603050405020304" pitchFamily="18" charset="-78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35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Simplified Arabic" panose="02020603050405020304" pitchFamily="18" charset="-78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𝟐</m:t>
                            </m:r>
                          </m:sup>
                        </m:sSup>
                        <m:r>
                          <a:rPr lang="en-US" sz="35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+ </m:t>
                        </m:r>
                        <m:sSup>
                          <m:sSupPr>
                            <m:ctrlPr>
                              <a:rPr lang="en-US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𝒄</m:t>
                            </m:r>
                          </m:e>
                          <m:sup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e>
                    </m:rad>
                  </m:oMath>
                </a14:m>
                <a:r>
                  <a:rPr lang="ar-DZ" sz="3000" b="1" dirty="0" smtClean="0"/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/>
                  <a:t>4 ) وبـجـمـع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DZ" sz="3500" b="1" i="1" smtClean="0">
                            <a:latin typeface="Cambria Math" panose="02040503050406030204" pitchFamily="18" charset="0"/>
                            <a:cs typeface="Simplified Arabic" panose="02020603050405020304" pitchFamily="18" charset="-78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5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</m:ctrlPr>
                          </m:sSupPr>
                          <m:e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𝒃</m:t>
                            </m:r>
                          </m:e>
                          <m:sup>
                            <m:r>
                              <a:rPr lang="fr-FR" sz="35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Simplified Arabic" panose="02020603050405020304" pitchFamily="18" charset="-78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ar-DZ" sz="35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000" b="1" dirty="0" smtClean="0"/>
                  <a:t> </a:t>
                </a:r>
                <a:r>
                  <a:rPr lang="ar-DZ" sz="3000" b="1" dirty="0" smtClean="0"/>
                  <a:t>   مـع الجـذر التربيعي السابق نـجـد جـذر الـمـال الـمـجـهـول في المـعـادلـة وهـو</a:t>
                </a:r>
                <a:r>
                  <a:rPr lang="ar-DZ" dirty="0" smtClean="0"/>
                  <a:t>: </a:t>
                </a:r>
              </a:p>
              <a:p>
                <a:pPr marL="0" indent="0" algn="r" rtl="1">
                  <a:buNone/>
                </a:pPr>
                <a:endParaRPr lang="ar-DZ" b="1" dirty="0" smtClean="0"/>
              </a:p>
              <a:p>
                <a:pPr marL="0" indent="0" algn="ct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𝑿</m:t>
                          </m:r>
                        </m:e>
                      </m:rad>
                      <m:r>
                        <a:rPr lang="en-US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Simplified Arabic" panose="02020603050405020304" pitchFamily="18" charset="-78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Simplified Arabic" panose="02020603050405020304" pitchFamily="18" charset="-78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1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b="1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  <m:t>𝒃</m:t>
                                          </m:r>
                                        </m:e>
                                        <m:sup>
                                          <m:r>
                                            <a:rPr lang="fr-FR" b="1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Simplified Arabic" panose="02020603050405020304" pitchFamily="18" charset="-78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Simplified Arabic" panose="02020603050405020304" pitchFamily="18" charset="-78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+ </m:t>
                          </m:r>
                          <m:sSup>
                            <m:sSupPr>
                              <m:ctrlPr>
                                <a:rPr lang="en-US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fr-FR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  <m:r>
                            <a:rPr lang="fr-FR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 </m:t>
                          </m:r>
                        </m:e>
                      </m:rad>
                      <m:r>
                        <a:rPr lang="ar-DZ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+</m:t>
                      </m:r>
                      <m:r>
                        <a:rPr lang="en-US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fr-FR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Simplified Arabic" panose="02020603050405020304" pitchFamily="18" charset="-78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Simplified Arabic" panose="02020603050405020304" pitchFamily="18" charset="-78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m:t> </m:t>
                      </m:r>
                    </m:oMath>
                  </m:oMathPara>
                </a14:m>
                <a:endParaRPr lang="ar-DZ" b="1" dirty="0" smtClean="0"/>
              </a:p>
              <a:p>
                <a:pPr marL="0" indent="0" algn="r" rtl="1">
                  <a:buNone/>
                </a:pPr>
                <a:r>
                  <a:rPr lang="ar-DZ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r="-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8023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4718</TotalTime>
  <Words>260</Words>
  <Application>Microsoft Office PowerPoint</Application>
  <PresentationFormat>Grand écran</PresentationFormat>
  <Paragraphs>103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Simplified Arabic</vt:lpstr>
      <vt:lpstr>Times New Roman</vt:lpstr>
      <vt:lpstr>Wingdings</vt:lpstr>
      <vt:lpstr>Thème Office</vt:lpstr>
      <vt:lpstr>Equation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Abi</dc:creator>
  <cp:lastModifiedBy>Abi</cp:lastModifiedBy>
  <cp:revision>130</cp:revision>
  <dcterms:created xsi:type="dcterms:W3CDTF">2020-01-29T15:03:04Z</dcterms:created>
  <dcterms:modified xsi:type="dcterms:W3CDTF">2020-04-20T08:49:58Z</dcterms:modified>
</cp:coreProperties>
</file>